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3">
  <p:sldMasterIdLst>
    <p:sldMasterId id="2147483648" r:id="rId4"/>
  </p:sldMasterIdLst>
  <p:sldIdLst>
    <p:sldId id="256" r:id="rId5"/>
    <p:sldId id="267" r:id="rId6"/>
    <p:sldId id="260" r:id="rId7"/>
    <p:sldId id="258" r:id="rId8"/>
    <p:sldId id="259" r:id="rId9"/>
    <p:sldId id="278" r:id="rId10"/>
    <p:sldId id="257" r:id="rId11"/>
    <p:sldId id="261" r:id="rId12"/>
    <p:sldId id="262" r:id="rId13"/>
    <p:sldId id="279" r:id="rId14"/>
    <p:sldId id="284" r:id="rId15"/>
    <p:sldId id="285" r:id="rId16"/>
    <p:sldId id="281" r:id="rId17"/>
    <p:sldId id="282" r:id="rId18"/>
    <p:sldId id="283" r:id="rId19"/>
    <p:sldId id="286" r:id="rId20"/>
    <p:sldId id="263" r:id="rId21"/>
    <p:sldId id="264" r:id="rId22"/>
    <p:sldId id="273" r:id="rId23"/>
    <p:sldId id="275" r:id="rId24"/>
  </p:sldIdLst>
  <p:sldSz cx="18288000" cy="10287000"/>
  <p:notesSz cx="6858000" cy="9144000"/>
  <p:embeddedFontLst>
    <p:embeddedFont>
      <p:font typeface="Cavolini" panose="03000502040302020204" pitchFamily="66" charset="0"/>
      <p:regular r:id="rId25"/>
      <p:bold r:id="rId26"/>
      <p:italic r:id="rId27"/>
      <p:boldItalic r:id="rId28"/>
    </p:embeddedFont>
    <p:embeddedFont>
      <p:font typeface="Cinzel Decorative" panose="020B0604020202020204" charset="0"/>
      <p:regular r:id="rId29"/>
    </p:embeddedFont>
    <p:embeddedFont>
      <p:font typeface="Circe" panose="020B0604020202020204" charset="0"/>
      <p:regular r:id="rId30"/>
    </p:embeddedFont>
    <p:embeddedFont>
      <p:font typeface="Circe Bold" panose="020B0604020202020204" charset="0"/>
      <p:regular r:id="rId31"/>
    </p:embeddedFont>
    <p:embeddedFont>
      <p:font typeface="Georgia" panose="02040502050405020303" pitchFamily="18" charset="0"/>
      <p:regular r:id="rId32"/>
      <p:bold r:id="rId33"/>
      <p:italic r:id="rId34"/>
      <p:boldItalic r:id="rId35"/>
    </p:embeddedFont>
    <p:embeddedFont>
      <p:font typeface="Ink Free" panose="03080402000500000000" pitchFamily="66"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604197-4C51-C3B3-C536-DC5174BF81FE}" v="379" dt="2025-01-21T15:47:57.820"/>
    <p1510:client id="{AF66C3E4-79A3-44B9-BF74-2F87A612D6DF}" v="709" dt="2025-01-22T06:53:13.1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3" d="100"/>
          <a:sy n="63" d="100"/>
        </p:scale>
        <p:origin x="226"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10.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sv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sv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svg"/><Relationship Id="rId7" Type="http://schemas.openxmlformats.org/officeDocument/2006/relationships/image" Target="../media/image55.sv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 Id="rId9" Type="http://schemas.openxmlformats.org/officeDocument/2006/relationships/image" Target="../media/image57.sv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svg"/></Relationships>
</file>

<file path=ppt/slides/_rels/slide1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5" Type="http://schemas.openxmlformats.org/officeDocument/2006/relationships/image" Target="../media/image34.sv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23030"/>
        </a:solidFill>
        <a:effectLst/>
      </p:bgPr>
    </p:bg>
    <p:spTree>
      <p:nvGrpSpPr>
        <p:cNvPr id="1" name=""/>
        <p:cNvGrpSpPr/>
        <p:nvPr/>
      </p:nvGrpSpPr>
      <p:grpSpPr>
        <a:xfrm>
          <a:off x="0" y="0"/>
          <a:ext cx="0" cy="0"/>
          <a:chOff x="0" y="0"/>
          <a:chExt cx="0" cy="0"/>
        </a:xfrm>
      </p:grpSpPr>
      <p:sp>
        <p:nvSpPr>
          <p:cNvPr id="2" name="Freeform 2"/>
          <p:cNvSpPr/>
          <p:nvPr/>
        </p:nvSpPr>
        <p:spPr>
          <a:xfrm>
            <a:off x="14651273" y="6395297"/>
            <a:ext cx="3314306" cy="3532808"/>
          </a:xfrm>
          <a:custGeom>
            <a:avLst/>
            <a:gdLst/>
            <a:ahLst/>
            <a:cxnLst/>
            <a:rect l="l" t="t" r="r" b="b"/>
            <a:pathLst>
              <a:path w="3314306" h="3532808">
                <a:moveTo>
                  <a:pt x="0" y="0"/>
                </a:moveTo>
                <a:lnTo>
                  <a:pt x="3314307" y="0"/>
                </a:lnTo>
                <a:lnTo>
                  <a:pt x="3314307" y="3532808"/>
                </a:lnTo>
                <a:lnTo>
                  <a:pt x="0" y="3532808"/>
                </a:lnTo>
                <a:lnTo>
                  <a:pt x="0" y="0"/>
                </a:lnTo>
                <a:close/>
              </a:path>
            </a:pathLst>
          </a:custGeom>
          <a:blipFill>
            <a:blip r:embed="rId2">
              <a:extLst>
                <a:ext uri="{96DAC541-7B7A-43D3-8B79-37D633B846F1}">
                  <asvg:svgBlip xmlns:asvg="http://schemas.microsoft.com/office/drawing/2016/SVG/main" r:embed="rId3"/>
                </a:ext>
              </a:extLst>
            </a:blip>
            <a:stretch>
              <a:fillRect b="-66057"/>
            </a:stretch>
          </a:blipFill>
        </p:spPr>
        <p:txBody>
          <a:bodyPr/>
          <a:lstStyle/>
          <a:p>
            <a:endParaRPr lang="en-US"/>
          </a:p>
        </p:txBody>
      </p:sp>
      <p:sp>
        <p:nvSpPr>
          <p:cNvPr id="3" name="Freeform 3"/>
          <p:cNvSpPr/>
          <p:nvPr/>
        </p:nvSpPr>
        <p:spPr>
          <a:xfrm flipH="1">
            <a:off x="-2147081" y="1094520"/>
            <a:ext cx="8115300" cy="3611308"/>
          </a:xfrm>
          <a:custGeom>
            <a:avLst/>
            <a:gdLst/>
            <a:ahLst/>
            <a:cxnLst/>
            <a:rect l="l" t="t" r="r" b="b"/>
            <a:pathLst>
              <a:path w="8115300" h="3611308">
                <a:moveTo>
                  <a:pt x="8115300" y="0"/>
                </a:moveTo>
                <a:lnTo>
                  <a:pt x="0" y="0"/>
                </a:lnTo>
                <a:lnTo>
                  <a:pt x="0" y="3611308"/>
                </a:lnTo>
                <a:lnTo>
                  <a:pt x="8115300" y="3611308"/>
                </a:lnTo>
                <a:lnTo>
                  <a:pt x="8115300" y="0"/>
                </a:lnTo>
                <a:close/>
              </a:path>
            </a:pathLst>
          </a:custGeom>
          <a:blipFill>
            <a:blip r:embed="rId4"/>
            <a:stretch>
              <a:fillRect/>
            </a:stretch>
          </a:blipFill>
        </p:spPr>
        <p:txBody>
          <a:bodyPr/>
          <a:lstStyle/>
          <a:p>
            <a:endParaRPr lang="en-US"/>
          </a:p>
        </p:txBody>
      </p:sp>
      <p:sp>
        <p:nvSpPr>
          <p:cNvPr id="4" name="TextBox 4"/>
          <p:cNvSpPr txBox="1"/>
          <p:nvPr/>
        </p:nvSpPr>
        <p:spPr>
          <a:xfrm>
            <a:off x="3218723" y="2937487"/>
            <a:ext cx="11850555" cy="5305491"/>
          </a:xfrm>
          <a:prstGeom prst="rect">
            <a:avLst/>
          </a:prstGeom>
        </p:spPr>
        <p:txBody>
          <a:bodyPr lIns="0" tIns="0" rIns="0" bIns="0" rtlCol="0" anchor="t">
            <a:spAutoFit/>
          </a:bodyPr>
          <a:lstStyle/>
          <a:p>
            <a:pPr marL="0" lvl="0" indent="0" algn="ctr">
              <a:lnSpc>
                <a:spcPts val="20418"/>
              </a:lnSpc>
              <a:spcBef>
                <a:spcPct val="0"/>
              </a:spcBef>
            </a:pPr>
            <a:r>
              <a:rPr lang="en-US" sz="18905" u="none" strike="noStrike" dirty="0">
                <a:solidFill>
                  <a:srgbClr val="FDF5E5"/>
                </a:solidFill>
                <a:latin typeface="Cinzel Decorative"/>
                <a:ea typeface="Cinzel Decorative"/>
                <a:cs typeface="Cinzel Decorative"/>
                <a:sym typeface="Cinzel Decorative"/>
              </a:rPr>
              <a:t>Wine</a:t>
            </a:r>
          </a:p>
          <a:p>
            <a:pPr marL="0" lvl="0" indent="0" algn="ctr">
              <a:lnSpc>
                <a:spcPts val="20418"/>
              </a:lnSpc>
              <a:spcBef>
                <a:spcPct val="0"/>
              </a:spcBef>
            </a:pPr>
            <a:r>
              <a:rPr lang="en-US" sz="18905" u="none" strike="noStrike" dirty="0">
                <a:solidFill>
                  <a:srgbClr val="FDF5E5"/>
                </a:solidFill>
                <a:latin typeface="Cinzel Decorative"/>
                <a:ea typeface="Cinzel Decorative"/>
                <a:cs typeface="Cinzel Decorative"/>
                <a:sym typeface="Cinzel Decorative"/>
              </a:rPr>
              <a:t>Quality</a:t>
            </a:r>
          </a:p>
        </p:txBody>
      </p:sp>
      <p:sp>
        <p:nvSpPr>
          <p:cNvPr id="5" name="Freeform 5"/>
          <p:cNvSpPr/>
          <p:nvPr/>
        </p:nvSpPr>
        <p:spPr>
          <a:xfrm>
            <a:off x="675194" y="3407037"/>
            <a:ext cx="2470750" cy="6262270"/>
          </a:xfrm>
          <a:custGeom>
            <a:avLst/>
            <a:gdLst/>
            <a:ahLst/>
            <a:cxnLst/>
            <a:rect l="l" t="t" r="r" b="b"/>
            <a:pathLst>
              <a:path w="2470750" h="6262270">
                <a:moveTo>
                  <a:pt x="0" y="0"/>
                </a:moveTo>
                <a:lnTo>
                  <a:pt x="2470750" y="0"/>
                </a:lnTo>
                <a:lnTo>
                  <a:pt x="2470750" y="6262270"/>
                </a:lnTo>
                <a:lnTo>
                  <a:pt x="0" y="626227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US"/>
          </a:p>
        </p:txBody>
      </p:sp>
      <p:sp>
        <p:nvSpPr>
          <p:cNvPr id="6" name="Freeform 6"/>
          <p:cNvSpPr/>
          <p:nvPr/>
        </p:nvSpPr>
        <p:spPr>
          <a:xfrm rot="-3518141">
            <a:off x="14238957" y="-730449"/>
            <a:ext cx="2186201" cy="8713121"/>
          </a:xfrm>
          <a:custGeom>
            <a:avLst/>
            <a:gdLst/>
            <a:ahLst/>
            <a:cxnLst/>
            <a:rect l="l" t="t" r="r" b="b"/>
            <a:pathLst>
              <a:path w="2186201" h="8713121">
                <a:moveTo>
                  <a:pt x="0" y="0"/>
                </a:moveTo>
                <a:lnTo>
                  <a:pt x="2186202" y="0"/>
                </a:lnTo>
                <a:lnTo>
                  <a:pt x="2186202" y="8713121"/>
                </a:lnTo>
                <a:lnTo>
                  <a:pt x="0" y="8713121"/>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US"/>
          </a:p>
        </p:txBody>
      </p:sp>
      <p:grpSp>
        <p:nvGrpSpPr>
          <p:cNvPr id="7" name="Group 7"/>
          <p:cNvGrpSpPr/>
          <p:nvPr/>
        </p:nvGrpSpPr>
        <p:grpSpPr>
          <a:xfrm>
            <a:off x="-313346" y="321631"/>
            <a:ext cx="18914691" cy="47625"/>
            <a:chOff x="0" y="0"/>
            <a:chExt cx="4981647" cy="12543"/>
          </a:xfrm>
        </p:grpSpPr>
        <p:sp>
          <p:nvSpPr>
            <p:cNvPr id="8" name="Freeform 8"/>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FDF5E5"/>
            </a:solidFill>
          </p:spPr>
          <p:txBody>
            <a:bodyPr/>
            <a:lstStyle/>
            <a:p>
              <a:endParaRPr lang="en-US"/>
            </a:p>
          </p:txBody>
        </p:sp>
        <p:sp>
          <p:nvSpPr>
            <p:cNvPr id="9" name="TextBox 9"/>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grpSp>
        <p:nvGrpSpPr>
          <p:cNvPr id="10" name="Group 10"/>
          <p:cNvGrpSpPr/>
          <p:nvPr/>
        </p:nvGrpSpPr>
        <p:grpSpPr>
          <a:xfrm>
            <a:off x="-313346" y="9917744"/>
            <a:ext cx="18914691" cy="47625"/>
            <a:chOff x="0" y="0"/>
            <a:chExt cx="4981647" cy="12543"/>
          </a:xfrm>
        </p:grpSpPr>
        <p:sp>
          <p:nvSpPr>
            <p:cNvPr id="11" name="Freeform 11"/>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FDF5E5"/>
            </a:solidFill>
            <a:ln cap="sq">
              <a:noFill/>
              <a:prstDash val="solid"/>
              <a:miter/>
            </a:ln>
          </p:spPr>
          <p:txBody>
            <a:bodyPr/>
            <a:lstStyle/>
            <a:p>
              <a:endParaRPr lang="en-US"/>
            </a:p>
          </p:txBody>
        </p:sp>
        <p:sp>
          <p:nvSpPr>
            <p:cNvPr id="12" name="TextBox 12"/>
            <p:cNvSpPr txBox="1"/>
            <p:nvPr/>
          </p:nvSpPr>
          <p:spPr>
            <a:xfrm>
              <a:off x="0" y="-38100"/>
              <a:ext cx="4981647" cy="50643"/>
            </a:xfrm>
            <a:prstGeom prst="rect">
              <a:avLst/>
            </a:prstGeom>
          </p:spPr>
          <p:txBody>
            <a:bodyPr lIns="50800" tIns="50800" rIns="50800" bIns="50800" rtlCol="0" anchor="ctr"/>
            <a:lstStyle/>
            <a:p>
              <a:pPr marL="0" lvl="0" indent="0" algn="ctr">
                <a:lnSpc>
                  <a:spcPts val="2940"/>
                </a:lnSpc>
                <a:spcBef>
                  <a:spcPct val="0"/>
                </a:spcBef>
              </a:pPr>
              <a:endParaRPr/>
            </a:p>
          </p:txBody>
        </p:sp>
      </p:grpSp>
      <p:sp>
        <p:nvSpPr>
          <p:cNvPr id="13" name="TextBox 13"/>
          <p:cNvSpPr txBox="1"/>
          <p:nvPr/>
        </p:nvSpPr>
        <p:spPr>
          <a:xfrm>
            <a:off x="7133088" y="1084995"/>
            <a:ext cx="4021824" cy="1190002"/>
          </a:xfrm>
          <a:prstGeom prst="rect">
            <a:avLst/>
          </a:prstGeom>
        </p:spPr>
        <p:txBody>
          <a:bodyPr lIns="0" tIns="0" rIns="0" bIns="0" rtlCol="0" anchor="t">
            <a:spAutoFit/>
          </a:bodyPr>
          <a:lstStyle/>
          <a:p>
            <a:pPr marL="0" lvl="1" indent="0" algn="ctr">
              <a:lnSpc>
                <a:spcPts val="7000"/>
              </a:lnSpc>
              <a:spcBef>
                <a:spcPct val="0"/>
              </a:spcBef>
            </a:pPr>
            <a:r>
              <a:rPr lang="en-US" sz="5000" b="1" u="none" strike="noStrike" spc="1090" dirty="0">
                <a:solidFill>
                  <a:srgbClr val="FDF5E5"/>
                </a:solidFill>
                <a:latin typeface="Circe Bold"/>
                <a:ea typeface="Circe Bold"/>
                <a:cs typeface="Circe Bold"/>
                <a:sym typeface="Circe Bold"/>
              </a:rPr>
              <a:t>CATALOG</a:t>
            </a:r>
          </a:p>
        </p:txBody>
      </p:sp>
      <p:sp>
        <p:nvSpPr>
          <p:cNvPr id="14" name="TextBox 14"/>
          <p:cNvSpPr txBox="1"/>
          <p:nvPr/>
        </p:nvSpPr>
        <p:spPr>
          <a:xfrm>
            <a:off x="3218722" y="8223250"/>
            <a:ext cx="11432551" cy="1012457"/>
          </a:xfrm>
          <a:prstGeom prst="rect">
            <a:avLst/>
          </a:prstGeom>
        </p:spPr>
        <p:txBody>
          <a:bodyPr wrap="square" lIns="0" tIns="0" rIns="0" bIns="0" rtlCol="0" anchor="t">
            <a:spAutoFit/>
          </a:bodyPr>
          <a:lstStyle/>
          <a:p>
            <a:pPr algn="ctr">
              <a:lnSpc>
                <a:spcPts val="4116"/>
              </a:lnSpc>
            </a:pPr>
            <a:r>
              <a:rPr lang="en-US" sz="2400" dirty="0">
                <a:solidFill>
                  <a:srgbClr val="FDF5E5"/>
                </a:solidFill>
                <a:latin typeface="Ink Free" panose="03080402000500000000" pitchFamily="66" charset="0"/>
                <a:ea typeface="Kollektif"/>
                <a:cs typeface="Kollektif"/>
                <a:sym typeface="Kollektif"/>
              </a:rPr>
              <a:t>POUR DECISIONS MADE  RIGHT : PREDICTING WINE QUALITY WITH MACHINE LEARNING</a:t>
            </a:r>
          </a:p>
        </p:txBody>
      </p:sp>
      <p:sp>
        <p:nvSpPr>
          <p:cNvPr id="15" name="TextBox 9">
            <a:extLst>
              <a:ext uri="{FF2B5EF4-FFF2-40B4-BE49-F238E27FC236}">
                <a16:creationId xmlns:a16="http://schemas.microsoft.com/office/drawing/2014/main" id="{9FCF0619-CA98-B211-C140-CCE9E5D32651}"/>
              </a:ext>
            </a:extLst>
          </p:cNvPr>
          <p:cNvSpPr txBox="1"/>
          <p:nvPr/>
        </p:nvSpPr>
        <p:spPr>
          <a:xfrm>
            <a:off x="8796359" y="9363920"/>
            <a:ext cx="6937358" cy="371897"/>
          </a:xfrm>
          <a:prstGeom prst="rect">
            <a:avLst/>
          </a:prstGeom>
        </p:spPr>
        <p:txBody>
          <a:bodyPr lIns="0" tIns="0" rIns="0" bIns="0" rtlCol="0" anchor="t">
            <a:spAutoFit/>
          </a:bodyPr>
          <a:lstStyle/>
          <a:p>
            <a:pPr marL="0" lvl="0" indent="0" algn="r">
              <a:lnSpc>
                <a:spcPts val="2940"/>
              </a:lnSpc>
              <a:spcBef>
                <a:spcPct val="0"/>
              </a:spcBef>
            </a:pPr>
            <a:r>
              <a:rPr lang="en-US" sz="2100" u="none" strike="noStrike" dirty="0">
                <a:solidFill>
                  <a:srgbClr val="320909"/>
                </a:solidFill>
                <a:latin typeface="Circe"/>
                <a:ea typeface="Circe"/>
                <a:cs typeface="Circe"/>
                <a:sym typeface="Circe"/>
              </a:rPr>
              <a:t>—</a:t>
            </a:r>
            <a:r>
              <a:rPr lang="en-US" sz="2100" u="none" strike="noStrike" dirty="0" err="1">
                <a:solidFill>
                  <a:srgbClr val="320909"/>
                </a:solidFill>
                <a:latin typeface="Circe"/>
                <a:ea typeface="Circe"/>
                <a:cs typeface="Circe"/>
                <a:sym typeface="Circe"/>
              </a:rPr>
              <a:t>Apeks</a:t>
            </a:r>
            <a:r>
              <a:rPr lang="en-US" sz="2100" dirty="0" err="1">
                <a:solidFill>
                  <a:srgbClr val="320909"/>
                </a:solidFill>
                <a:latin typeface="Circe"/>
                <a:ea typeface="Circe"/>
                <a:cs typeface="Circe"/>
                <a:sym typeface="Circe"/>
              </a:rPr>
              <a:t>ya</a:t>
            </a:r>
            <a:endParaRPr lang="en-US" sz="2100" u="none" strike="noStrike" dirty="0">
              <a:solidFill>
                <a:srgbClr val="320909"/>
              </a:solidFill>
              <a:latin typeface="Circe"/>
              <a:ea typeface="Circe"/>
              <a:cs typeface="Circe"/>
              <a:sym typeface="Circ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
          <a:extLst>
            <a:ext uri="{FF2B5EF4-FFF2-40B4-BE49-F238E27FC236}">
              <a16:creationId xmlns:a16="http://schemas.microsoft.com/office/drawing/2014/main" id="{10418BB6-2C0E-F788-9E08-AEF8B6497B0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F46AD16-9676-DBEE-52E8-A17A9955EF10}"/>
              </a:ext>
            </a:extLst>
          </p:cNvPr>
          <p:cNvGrpSpPr/>
          <p:nvPr/>
        </p:nvGrpSpPr>
        <p:grpSpPr>
          <a:xfrm>
            <a:off x="-313346" y="321631"/>
            <a:ext cx="18914691" cy="47625"/>
            <a:chOff x="0" y="0"/>
            <a:chExt cx="4981647" cy="12543"/>
          </a:xfrm>
        </p:grpSpPr>
        <p:sp>
          <p:nvSpPr>
            <p:cNvPr id="3" name="Freeform 3">
              <a:extLst>
                <a:ext uri="{FF2B5EF4-FFF2-40B4-BE49-F238E27FC236}">
                  <a16:creationId xmlns:a16="http://schemas.microsoft.com/office/drawing/2014/main" id="{EE47BD49-A819-9020-CECC-90FF12797A70}"/>
                </a:ext>
              </a:extLst>
            </p:cNvPr>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923030"/>
            </a:solidFill>
          </p:spPr>
          <p:txBody>
            <a:bodyPr/>
            <a:lstStyle/>
            <a:p>
              <a:endParaRPr lang="en-US"/>
            </a:p>
          </p:txBody>
        </p:sp>
        <p:sp>
          <p:nvSpPr>
            <p:cNvPr id="4" name="TextBox 4">
              <a:extLst>
                <a:ext uri="{FF2B5EF4-FFF2-40B4-BE49-F238E27FC236}">
                  <a16:creationId xmlns:a16="http://schemas.microsoft.com/office/drawing/2014/main" id="{DEA0FD15-BD0E-13AB-1B95-49DD75A8C022}"/>
                </a:ext>
              </a:extLst>
            </p:cNvPr>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grpSp>
        <p:nvGrpSpPr>
          <p:cNvPr id="5" name="Group 5">
            <a:extLst>
              <a:ext uri="{FF2B5EF4-FFF2-40B4-BE49-F238E27FC236}">
                <a16:creationId xmlns:a16="http://schemas.microsoft.com/office/drawing/2014/main" id="{60A410F7-827A-ECA0-BDF1-9ACC88608D07}"/>
              </a:ext>
            </a:extLst>
          </p:cNvPr>
          <p:cNvGrpSpPr/>
          <p:nvPr/>
        </p:nvGrpSpPr>
        <p:grpSpPr>
          <a:xfrm>
            <a:off x="-313346" y="9917744"/>
            <a:ext cx="18914691" cy="47625"/>
            <a:chOff x="0" y="0"/>
            <a:chExt cx="4981647" cy="12543"/>
          </a:xfrm>
        </p:grpSpPr>
        <p:sp>
          <p:nvSpPr>
            <p:cNvPr id="6" name="Freeform 6">
              <a:extLst>
                <a:ext uri="{FF2B5EF4-FFF2-40B4-BE49-F238E27FC236}">
                  <a16:creationId xmlns:a16="http://schemas.microsoft.com/office/drawing/2014/main" id="{42348323-1051-CB8E-29B6-635F219A2A44}"/>
                </a:ext>
              </a:extLst>
            </p:cNvPr>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923030"/>
            </a:solidFill>
          </p:spPr>
          <p:txBody>
            <a:bodyPr/>
            <a:lstStyle/>
            <a:p>
              <a:endParaRPr lang="en-US"/>
            </a:p>
          </p:txBody>
        </p:sp>
        <p:sp>
          <p:nvSpPr>
            <p:cNvPr id="7" name="TextBox 7">
              <a:extLst>
                <a:ext uri="{FF2B5EF4-FFF2-40B4-BE49-F238E27FC236}">
                  <a16:creationId xmlns:a16="http://schemas.microsoft.com/office/drawing/2014/main" id="{9BAAA1DF-CDBC-336D-D3A1-41CB16DC89C6}"/>
                </a:ext>
              </a:extLst>
            </p:cNvPr>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sp>
        <p:nvSpPr>
          <p:cNvPr id="20" name="TextBox 20">
            <a:extLst>
              <a:ext uri="{FF2B5EF4-FFF2-40B4-BE49-F238E27FC236}">
                <a16:creationId xmlns:a16="http://schemas.microsoft.com/office/drawing/2014/main" id="{1D44A533-2627-2235-EBB1-41EB8EC7D5B4}"/>
              </a:ext>
            </a:extLst>
          </p:cNvPr>
          <p:cNvSpPr txBox="1"/>
          <p:nvPr/>
        </p:nvSpPr>
        <p:spPr>
          <a:xfrm>
            <a:off x="2177716" y="785448"/>
            <a:ext cx="15163800" cy="1221488"/>
          </a:xfrm>
          <a:prstGeom prst="rect">
            <a:avLst/>
          </a:prstGeom>
        </p:spPr>
        <p:txBody>
          <a:bodyPr wrap="square" lIns="0" tIns="0" rIns="0" bIns="0" rtlCol="0" anchor="t">
            <a:spAutoFit/>
          </a:bodyPr>
          <a:lstStyle/>
          <a:p>
            <a:pPr marL="0" lvl="0" indent="0" algn="ctr">
              <a:lnSpc>
                <a:spcPts val="10290"/>
              </a:lnSpc>
              <a:spcBef>
                <a:spcPct val="0"/>
              </a:spcBef>
            </a:pPr>
            <a:r>
              <a:rPr lang="en-US" sz="6000" dirty="0">
                <a:solidFill>
                  <a:srgbClr val="923030"/>
                </a:solidFill>
                <a:latin typeface="Cinzel Decorative"/>
                <a:ea typeface="Cinzel Decorative"/>
                <a:cs typeface="Cinzel Decorative"/>
                <a:sym typeface="Cinzel Decorative"/>
              </a:rPr>
              <a:t> ALGORITHMS USED IN THE PROJECT</a:t>
            </a:r>
          </a:p>
        </p:txBody>
      </p:sp>
      <p:sp>
        <p:nvSpPr>
          <p:cNvPr id="8" name="Google Shape;546;p47">
            <a:extLst>
              <a:ext uri="{FF2B5EF4-FFF2-40B4-BE49-F238E27FC236}">
                <a16:creationId xmlns:a16="http://schemas.microsoft.com/office/drawing/2014/main" id="{5DB76038-4D03-49FC-CD26-5B5527A1E40F}"/>
              </a:ext>
            </a:extLst>
          </p:cNvPr>
          <p:cNvSpPr txBox="1">
            <a:spLocks/>
          </p:cNvSpPr>
          <p:nvPr/>
        </p:nvSpPr>
        <p:spPr>
          <a:xfrm>
            <a:off x="457200" y="2269606"/>
            <a:ext cx="7391400" cy="6836294"/>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en-US" sz="2000" dirty="0">
                <a:latin typeface="Cavolini" panose="03000502040302020204" pitchFamily="66" charset="0"/>
                <a:cs typeface="Cavolini" panose="03000502040302020204" pitchFamily="66" charset="0"/>
              </a:rPr>
              <a:t>In this project, classification algorithms such as Support Vector Machine, Decision Tree and Bagging Classifier is used.</a:t>
            </a:r>
          </a:p>
          <a:p>
            <a:pPr marL="0" indent="0">
              <a:spcBef>
                <a:spcPts val="0"/>
              </a:spcBef>
              <a:buFont typeface="Arial" pitchFamily="34" charset="0"/>
              <a:buNone/>
            </a:pPr>
            <a:endParaRPr lang="en-US" sz="2000" dirty="0">
              <a:latin typeface="Cavolini" panose="03000502040302020204" pitchFamily="66" charset="0"/>
              <a:cs typeface="Cavolini" panose="03000502040302020204" pitchFamily="66" charset="0"/>
            </a:endParaRPr>
          </a:p>
          <a:p>
            <a:pPr marL="0" indent="0">
              <a:spcBef>
                <a:spcPts val="0"/>
              </a:spcBef>
              <a:buFont typeface="Arial" pitchFamily="34" charset="0"/>
              <a:buNone/>
            </a:pPr>
            <a:r>
              <a:rPr lang="en-US" sz="2000" b="1" dirty="0">
                <a:latin typeface="Cavolini" panose="03000502040302020204" pitchFamily="66" charset="0"/>
                <a:cs typeface="Cavolini" panose="03000502040302020204" pitchFamily="66" charset="0"/>
              </a:rPr>
              <a:t>Support Vector Machine:</a:t>
            </a:r>
          </a:p>
          <a:p>
            <a:pPr marL="0" indent="0">
              <a:spcBef>
                <a:spcPts val="0"/>
              </a:spcBef>
              <a:buFont typeface="Arial" pitchFamily="34" charset="0"/>
              <a:buNone/>
            </a:pPr>
            <a:r>
              <a:rPr lang="en-US" sz="2000" dirty="0">
                <a:latin typeface="Cavolini" panose="03000502040302020204" pitchFamily="66" charset="0"/>
                <a:cs typeface="Cavolini" panose="03000502040302020204" pitchFamily="66" charset="0"/>
              </a:rPr>
              <a:t>The algorithm classify the object by drawing a hyperplane so that the category is separated. The algorithm selects a hyperplane and calculates its positive and negative hyperplane parallel to the original hyperplane which touches the closest vector from the hyperplane. </a:t>
            </a:r>
          </a:p>
          <a:p>
            <a:pPr marL="0" indent="0">
              <a:spcBef>
                <a:spcPts val="0"/>
              </a:spcBef>
              <a:buFont typeface="Arial" pitchFamily="34" charset="0"/>
              <a:buNone/>
            </a:pPr>
            <a:endParaRPr lang="en-US" dirty="0">
              <a:latin typeface="Cavolini" panose="03000502040302020204" pitchFamily="66" charset="0"/>
              <a:cs typeface="Cavolini" panose="03000502040302020204" pitchFamily="66" charset="0"/>
            </a:endParaRPr>
          </a:p>
        </p:txBody>
      </p:sp>
      <p:pic>
        <p:nvPicPr>
          <p:cNvPr id="14" name="Picture 13">
            <a:extLst>
              <a:ext uri="{FF2B5EF4-FFF2-40B4-BE49-F238E27FC236}">
                <a16:creationId xmlns:a16="http://schemas.microsoft.com/office/drawing/2014/main" id="{3EC030F8-313C-CFC5-06A9-7C0B6003CCB0}"/>
              </a:ext>
            </a:extLst>
          </p:cNvPr>
          <p:cNvPicPr>
            <a:picLocks noChangeAspect="1"/>
          </p:cNvPicPr>
          <p:nvPr/>
        </p:nvPicPr>
        <p:blipFill>
          <a:blip r:embed="rId2"/>
          <a:stretch>
            <a:fillRect/>
          </a:stretch>
        </p:blipFill>
        <p:spPr>
          <a:xfrm>
            <a:off x="7848600" y="7415286"/>
            <a:ext cx="5468113" cy="2086266"/>
          </a:xfrm>
          <a:prstGeom prst="rect">
            <a:avLst/>
          </a:prstGeom>
        </p:spPr>
      </p:pic>
      <p:sp>
        <p:nvSpPr>
          <p:cNvPr id="17" name="Google Shape;546;p47">
            <a:extLst>
              <a:ext uri="{FF2B5EF4-FFF2-40B4-BE49-F238E27FC236}">
                <a16:creationId xmlns:a16="http://schemas.microsoft.com/office/drawing/2014/main" id="{0C0A2065-8F17-658E-4AEA-BE791814ABD2}"/>
              </a:ext>
            </a:extLst>
          </p:cNvPr>
          <p:cNvSpPr txBox="1">
            <a:spLocks/>
          </p:cNvSpPr>
          <p:nvPr/>
        </p:nvSpPr>
        <p:spPr>
          <a:xfrm>
            <a:off x="8206154" y="2249091"/>
            <a:ext cx="7391400" cy="6836294"/>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endParaRPr lang="en-US" dirty="0">
              <a:latin typeface="Cavolini" panose="03000502040302020204" pitchFamily="66" charset="0"/>
              <a:cs typeface="Cavolini" panose="03000502040302020204" pitchFamily="66" charset="0"/>
            </a:endParaRPr>
          </a:p>
        </p:txBody>
      </p:sp>
      <p:sp>
        <p:nvSpPr>
          <p:cNvPr id="21" name="Google Shape;546;p47">
            <a:extLst>
              <a:ext uri="{FF2B5EF4-FFF2-40B4-BE49-F238E27FC236}">
                <a16:creationId xmlns:a16="http://schemas.microsoft.com/office/drawing/2014/main" id="{C282F289-DD15-B489-2E7B-A33D41942D91}"/>
              </a:ext>
            </a:extLst>
          </p:cNvPr>
          <p:cNvSpPr txBox="1">
            <a:spLocks/>
          </p:cNvSpPr>
          <p:nvPr/>
        </p:nvSpPr>
        <p:spPr>
          <a:xfrm>
            <a:off x="8206154" y="2301844"/>
            <a:ext cx="7391400" cy="6836294"/>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en-US" sz="2000" dirty="0">
                <a:latin typeface="Cavolini" panose="03000502040302020204" pitchFamily="66" charset="0"/>
                <a:cs typeface="Cavolini" panose="03000502040302020204" pitchFamily="66" charset="0"/>
              </a:rPr>
              <a:t>SVM algorithm finds w and b where the distance or the margin between positive and negative hyperplane is maximum.</a:t>
            </a:r>
            <a:endParaRPr lang="en-US" dirty="0">
              <a:latin typeface="Cavolini" panose="03000502040302020204" pitchFamily="66" charset="0"/>
              <a:cs typeface="Cavolini" panose="03000502040302020204" pitchFamily="66" charset="0"/>
            </a:endParaRPr>
          </a:p>
        </p:txBody>
      </p:sp>
      <p:pic>
        <p:nvPicPr>
          <p:cNvPr id="22" name="Picture 21">
            <a:extLst>
              <a:ext uri="{FF2B5EF4-FFF2-40B4-BE49-F238E27FC236}">
                <a16:creationId xmlns:a16="http://schemas.microsoft.com/office/drawing/2014/main" id="{4DF51E42-D9DF-8AB7-BF89-585931A1CD18}"/>
              </a:ext>
            </a:extLst>
          </p:cNvPr>
          <p:cNvPicPr>
            <a:picLocks noChangeAspect="1"/>
          </p:cNvPicPr>
          <p:nvPr/>
        </p:nvPicPr>
        <p:blipFill>
          <a:blip r:embed="rId3"/>
          <a:stretch>
            <a:fillRect/>
          </a:stretch>
        </p:blipFill>
        <p:spPr>
          <a:xfrm>
            <a:off x="8035794" y="3532594"/>
            <a:ext cx="4807215" cy="3657600"/>
          </a:xfrm>
          <a:prstGeom prst="rect">
            <a:avLst/>
          </a:prstGeom>
        </p:spPr>
      </p:pic>
      <p:pic>
        <p:nvPicPr>
          <p:cNvPr id="2050" name="Picture 2" descr="Introduction To SVM - Support Vector Machine Algorithm in Machine Learning">
            <a:extLst>
              <a:ext uri="{FF2B5EF4-FFF2-40B4-BE49-F238E27FC236}">
                <a16:creationId xmlns:a16="http://schemas.microsoft.com/office/drawing/2014/main" id="{BFF9E8DD-F1E5-8C43-E47B-D73B4E04E1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09" y="5943625"/>
            <a:ext cx="571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23">
            <a:extLst>
              <a:ext uri="{FF2B5EF4-FFF2-40B4-BE49-F238E27FC236}">
                <a16:creationId xmlns:a16="http://schemas.microsoft.com/office/drawing/2014/main" id="{D873061A-6C7C-2509-93F4-CCD5C492C6E8}"/>
              </a:ext>
            </a:extLst>
          </p:cNvPr>
          <p:cNvSpPr/>
          <p:nvPr/>
        </p:nvSpPr>
        <p:spPr>
          <a:xfrm>
            <a:off x="15011400" y="3532594"/>
            <a:ext cx="3029730" cy="6533111"/>
          </a:xfrm>
          <a:custGeom>
            <a:avLst/>
            <a:gdLst/>
            <a:ahLst/>
            <a:cxnLst/>
            <a:rect l="l" t="t" r="r" b="b"/>
            <a:pathLst>
              <a:path w="3029730" h="6533111">
                <a:moveTo>
                  <a:pt x="0" y="0"/>
                </a:moveTo>
                <a:lnTo>
                  <a:pt x="3029730" y="0"/>
                </a:lnTo>
                <a:lnTo>
                  <a:pt x="3029730" y="6533111"/>
                </a:lnTo>
                <a:lnTo>
                  <a:pt x="0" y="65331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extLst>
      <p:ext uri="{BB962C8B-B14F-4D97-AF65-F5344CB8AC3E}">
        <p14:creationId xmlns:p14="http://schemas.microsoft.com/office/powerpoint/2010/main" val="234418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
          <a:extLst>
            <a:ext uri="{FF2B5EF4-FFF2-40B4-BE49-F238E27FC236}">
              <a16:creationId xmlns:a16="http://schemas.microsoft.com/office/drawing/2014/main" id="{043B505F-0F0D-BA8D-F501-57E500135D6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40DCE21-A43F-0BF3-EF43-67E0B05B0BA5}"/>
              </a:ext>
            </a:extLst>
          </p:cNvPr>
          <p:cNvGrpSpPr/>
          <p:nvPr/>
        </p:nvGrpSpPr>
        <p:grpSpPr>
          <a:xfrm>
            <a:off x="-313346" y="321631"/>
            <a:ext cx="18914691" cy="47625"/>
            <a:chOff x="0" y="0"/>
            <a:chExt cx="4981647" cy="12543"/>
          </a:xfrm>
        </p:grpSpPr>
        <p:sp>
          <p:nvSpPr>
            <p:cNvPr id="3" name="Freeform 3">
              <a:extLst>
                <a:ext uri="{FF2B5EF4-FFF2-40B4-BE49-F238E27FC236}">
                  <a16:creationId xmlns:a16="http://schemas.microsoft.com/office/drawing/2014/main" id="{19EE3918-5FEB-A8FD-228F-B0A5A0452E8D}"/>
                </a:ext>
              </a:extLst>
            </p:cNvPr>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923030"/>
            </a:solidFill>
          </p:spPr>
          <p:txBody>
            <a:bodyPr/>
            <a:lstStyle/>
            <a:p>
              <a:endParaRPr lang="en-US"/>
            </a:p>
          </p:txBody>
        </p:sp>
        <p:sp>
          <p:nvSpPr>
            <p:cNvPr id="4" name="TextBox 4">
              <a:extLst>
                <a:ext uri="{FF2B5EF4-FFF2-40B4-BE49-F238E27FC236}">
                  <a16:creationId xmlns:a16="http://schemas.microsoft.com/office/drawing/2014/main" id="{739411C6-BB00-BE44-7687-D7ED12237D31}"/>
                </a:ext>
              </a:extLst>
            </p:cNvPr>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grpSp>
        <p:nvGrpSpPr>
          <p:cNvPr id="5" name="Group 5">
            <a:extLst>
              <a:ext uri="{FF2B5EF4-FFF2-40B4-BE49-F238E27FC236}">
                <a16:creationId xmlns:a16="http://schemas.microsoft.com/office/drawing/2014/main" id="{3C9CAC72-0DC5-035A-5D90-015AA92F7DEB}"/>
              </a:ext>
            </a:extLst>
          </p:cNvPr>
          <p:cNvGrpSpPr/>
          <p:nvPr/>
        </p:nvGrpSpPr>
        <p:grpSpPr>
          <a:xfrm>
            <a:off x="-313346" y="9917744"/>
            <a:ext cx="18914691" cy="47625"/>
            <a:chOff x="0" y="0"/>
            <a:chExt cx="4981647" cy="12543"/>
          </a:xfrm>
        </p:grpSpPr>
        <p:sp>
          <p:nvSpPr>
            <p:cNvPr id="6" name="Freeform 6">
              <a:extLst>
                <a:ext uri="{FF2B5EF4-FFF2-40B4-BE49-F238E27FC236}">
                  <a16:creationId xmlns:a16="http://schemas.microsoft.com/office/drawing/2014/main" id="{938D9ECD-EABE-C0A2-0CE7-829187EA15B0}"/>
                </a:ext>
              </a:extLst>
            </p:cNvPr>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923030"/>
            </a:solidFill>
          </p:spPr>
          <p:txBody>
            <a:bodyPr/>
            <a:lstStyle/>
            <a:p>
              <a:endParaRPr lang="en-US"/>
            </a:p>
          </p:txBody>
        </p:sp>
        <p:sp>
          <p:nvSpPr>
            <p:cNvPr id="7" name="TextBox 7">
              <a:extLst>
                <a:ext uri="{FF2B5EF4-FFF2-40B4-BE49-F238E27FC236}">
                  <a16:creationId xmlns:a16="http://schemas.microsoft.com/office/drawing/2014/main" id="{702932F3-1E9E-AE56-439B-1C63BA4DE9D0}"/>
                </a:ext>
              </a:extLst>
            </p:cNvPr>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sp>
        <p:nvSpPr>
          <p:cNvPr id="20" name="TextBox 20">
            <a:extLst>
              <a:ext uri="{FF2B5EF4-FFF2-40B4-BE49-F238E27FC236}">
                <a16:creationId xmlns:a16="http://schemas.microsoft.com/office/drawing/2014/main" id="{F4B51B4D-4171-78B8-68E5-D0C9F8ECBF9A}"/>
              </a:ext>
            </a:extLst>
          </p:cNvPr>
          <p:cNvSpPr txBox="1"/>
          <p:nvPr/>
        </p:nvSpPr>
        <p:spPr>
          <a:xfrm>
            <a:off x="2177716" y="785448"/>
            <a:ext cx="15163800" cy="1221488"/>
          </a:xfrm>
          <a:prstGeom prst="rect">
            <a:avLst/>
          </a:prstGeom>
        </p:spPr>
        <p:txBody>
          <a:bodyPr wrap="square" lIns="0" tIns="0" rIns="0" bIns="0" rtlCol="0" anchor="t">
            <a:spAutoFit/>
          </a:bodyPr>
          <a:lstStyle/>
          <a:p>
            <a:pPr marL="0" lvl="0" indent="0" algn="ctr">
              <a:lnSpc>
                <a:spcPts val="10290"/>
              </a:lnSpc>
              <a:spcBef>
                <a:spcPct val="0"/>
              </a:spcBef>
            </a:pPr>
            <a:r>
              <a:rPr lang="en-US" sz="6000" dirty="0">
                <a:solidFill>
                  <a:srgbClr val="923030"/>
                </a:solidFill>
                <a:latin typeface="Cinzel Decorative"/>
                <a:ea typeface="Cinzel Decorative"/>
                <a:cs typeface="Cinzel Decorative"/>
                <a:sym typeface="Cinzel Decorative"/>
              </a:rPr>
              <a:t> ALGORITHMS USED IN THE PROJECT</a:t>
            </a:r>
          </a:p>
        </p:txBody>
      </p:sp>
      <p:sp>
        <p:nvSpPr>
          <p:cNvPr id="8" name="Google Shape;546;p47">
            <a:extLst>
              <a:ext uri="{FF2B5EF4-FFF2-40B4-BE49-F238E27FC236}">
                <a16:creationId xmlns:a16="http://schemas.microsoft.com/office/drawing/2014/main" id="{7E0F8604-7877-64F0-D2B5-56EFF5766313}"/>
              </a:ext>
            </a:extLst>
          </p:cNvPr>
          <p:cNvSpPr txBox="1">
            <a:spLocks/>
          </p:cNvSpPr>
          <p:nvPr/>
        </p:nvSpPr>
        <p:spPr>
          <a:xfrm>
            <a:off x="457200" y="2269606"/>
            <a:ext cx="7391400" cy="6836294"/>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endParaRPr lang="en-US" sz="2000" dirty="0">
              <a:latin typeface="Cavolini" panose="03000502040302020204" pitchFamily="66" charset="0"/>
              <a:cs typeface="Cavolini" panose="03000502040302020204" pitchFamily="66" charset="0"/>
            </a:endParaRPr>
          </a:p>
          <a:p>
            <a:pPr marL="0" indent="0">
              <a:spcBef>
                <a:spcPts val="0"/>
              </a:spcBef>
              <a:buFont typeface="Arial" pitchFamily="34" charset="0"/>
              <a:buNone/>
            </a:pPr>
            <a:r>
              <a:rPr lang="en-US" sz="2000" b="1" dirty="0">
                <a:latin typeface="Cavolini" panose="03000502040302020204" pitchFamily="66" charset="0"/>
                <a:cs typeface="Cavolini" panose="03000502040302020204" pitchFamily="66" charset="0"/>
              </a:rPr>
              <a:t>Decision Tree Classifier: </a:t>
            </a:r>
          </a:p>
          <a:p>
            <a:pPr marL="0" indent="0">
              <a:spcBef>
                <a:spcPts val="0"/>
              </a:spcBef>
              <a:buFont typeface="Arial" pitchFamily="34" charset="0"/>
              <a:buNone/>
            </a:pPr>
            <a:r>
              <a:rPr lang="en-US" sz="2000" dirty="0">
                <a:latin typeface="Cavolini" panose="03000502040302020204" pitchFamily="66" charset="0"/>
                <a:cs typeface="Cavolini" panose="03000502040302020204" pitchFamily="66" charset="0"/>
              </a:rPr>
              <a:t>This algorithm starts with a root node and ends with a decision which is made by leaves. The root node represents the entire sample and sub-node are split from the root node which is then split further called as decision node. The nodes that </a:t>
            </a:r>
            <a:r>
              <a:rPr lang="en-US" sz="2000" dirty="0" err="1">
                <a:latin typeface="Cavolini" panose="03000502040302020204" pitchFamily="66" charset="0"/>
                <a:cs typeface="Cavolini" panose="03000502040302020204" pitchFamily="66" charset="0"/>
              </a:rPr>
              <a:t>donot</a:t>
            </a:r>
            <a:r>
              <a:rPr lang="en-US" sz="2000" dirty="0">
                <a:latin typeface="Cavolini" panose="03000502040302020204" pitchFamily="66" charset="0"/>
                <a:cs typeface="Cavolini" panose="03000502040302020204" pitchFamily="66" charset="0"/>
              </a:rPr>
              <a:t> split is called a leaf.</a:t>
            </a:r>
          </a:p>
          <a:p>
            <a:pPr marL="0" indent="0">
              <a:spcBef>
                <a:spcPts val="0"/>
              </a:spcBef>
              <a:buFont typeface="Arial" pitchFamily="34" charset="0"/>
              <a:buNone/>
            </a:pPr>
            <a:endParaRPr lang="en-US" sz="2000" dirty="0">
              <a:latin typeface="Cavolini" panose="03000502040302020204" pitchFamily="66" charset="0"/>
              <a:cs typeface="Cavolini" panose="03000502040302020204" pitchFamily="66" charset="0"/>
            </a:endParaRPr>
          </a:p>
          <a:p>
            <a:pPr marL="0" indent="0">
              <a:spcBef>
                <a:spcPts val="0"/>
              </a:spcBef>
              <a:buFont typeface="Arial" pitchFamily="34" charset="0"/>
              <a:buNone/>
            </a:pPr>
            <a:r>
              <a:rPr lang="en-US" sz="2000" dirty="0">
                <a:latin typeface="Cavolini" panose="03000502040302020204" pitchFamily="66" charset="0"/>
                <a:cs typeface="Cavolini" panose="03000502040302020204" pitchFamily="66" charset="0"/>
              </a:rPr>
              <a:t>The nodes are split of criteria which are </a:t>
            </a:r>
            <a:r>
              <a:rPr lang="en-US" sz="2000" dirty="0" err="1">
                <a:latin typeface="Cavolini" panose="03000502040302020204" pitchFamily="66" charset="0"/>
                <a:cs typeface="Cavolini" panose="03000502040302020204" pitchFamily="66" charset="0"/>
              </a:rPr>
              <a:t>gini</a:t>
            </a:r>
            <a:r>
              <a:rPr lang="en-US" sz="2000" dirty="0">
                <a:latin typeface="Cavolini" panose="03000502040302020204" pitchFamily="66" charset="0"/>
                <a:cs typeface="Cavolini" panose="03000502040302020204" pitchFamily="66" charset="0"/>
              </a:rPr>
              <a:t> index and entropy. Less entropy and </a:t>
            </a:r>
            <a:r>
              <a:rPr lang="en-US" sz="2000" dirty="0" err="1">
                <a:latin typeface="Cavolini" panose="03000502040302020204" pitchFamily="66" charset="0"/>
                <a:cs typeface="Cavolini" panose="03000502040302020204" pitchFamily="66" charset="0"/>
              </a:rPr>
              <a:t>gini</a:t>
            </a:r>
            <a:r>
              <a:rPr lang="en-US" sz="2000" dirty="0">
                <a:latin typeface="Cavolini" panose="03000502040302020204" pitchFamily="66" charset="0"/>
                <a:cs typeface="Cavolini" panose="03000502040302020204" pitchFamily="66" charset="0"/>
              </a:rPr>
              <a:t> index means more pure data. So the algorithm chooses the feature with the lower value of the splitting criteria.</a:t>
            </a:r>
          </a:p>
          <a:p>
            <a:pPr marL="0" indent="0">
              <a:spcBef>
                <a:spcPts val="0"/>
              </a:spcBef>
              <a:buFont typeface="Arial" pitchFamily="34" charset="0"/>
              <a:buNone/>
            </a:pPr>
            <a:endParaRPr lang="en-US" dirty="0">
              <a:latin typeface="Cavolini" panose="03000502040302020204" pitchFamily="66" charset="0"/>
              <a:cs typeface="Cavolini" panose="03000502040302020204" pitchFamily="66" charset="0"/>
            </a:endParaRPr>
          </a:p>
          <a:p>
            <a:pPr marL="0" indent="0">
              <a:spcBef>
                <a:spcPts val="0"/>
              </a:spcBef>
              <a:buFont typeface="Arial" pitchFamily="34" charset="0"/>
              <a:buNone/>
            </a:pPr>
            <a:endParaRPr lang="en-US" dirty="0">
              <a:latin typeface="Cavolini" panose="03000502040302020204" pitchFamily="66" charset="0"/>
              <a:cs typeface="Cavolini" panose="03000502040302020204" pitchFamily="66" charset="0"/>
            </a:endParaRPr>
          </a:p>
        </p:txBody>
      </p:sp>
      <p:sp>
        <p:nvSpPr>
          <p:cNvPr id="17" name="Google Shape;546;p47">
            <a:extLst>
              <a:ext uri="{FF2B5EF4-FFF2-40B4-BE49-F238E27FC236}">
                <a16:creationId xmlns:a16="http://schemas.microsoft.com/office/drawing/2014/main" id="{1C379085-E490-3C22-1C72-08A956BB539F}"/>
              </a:ext>
            </a:extLst>
          </p:cNvPr>
          <p:cNvSpPr txBox="1">
            <a:spLocks/>
          </p:cNvSpPr>
          <p:nvPr/>
        </p:nvSpPr>
        <p:spPr>
          <a:xfrm>
            <a:off x="8206154" y="2249091"/>
            <a:ext cx="7391400" cy="6836294"/>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endParaRPr lang="en-US" dirty="0">
              <a:latin typeface="Cavolini" panose="03000502040302020204" pitchFamily="66" charset="0"/>
              <a:cs typeface="Cavolini" panose="03000502040302020204" pitchFamily="66" charset="0"/>
            </a:endParaRPr>
          </a:p>
        </p:txBody>
      </p:sp>
      <p:sp>
        <p:nvSpPr>
          <p:cNvPr id="21" name="Google Shape;546;p47">
            <a:extLst>
              <a:ext uri="{FF2B5EF4-FFF2-40B4-BE49-F238E27FC236}">
                <a16:creationId xmlns:a16="http://schemas.microsoft.com/office/drawing/2014/main" id="{A18A02BC-9065-DD2F-550A-F8A9B0EFC765}"/>
              </a:ext>
            </a:extLst>
          </p:cNvPr>
          <p:cNvSpPr txBox="1">
            <a:spLocks/>
          </p:cNvSpPr>
          <p:nvPr/>
        </p:nvSpPr>
        <p:spPr>
          <a:xfrm>
            <a:off x="8206154" y="2301844"/>
            <a:ext cx="7391400" cy="6836294"/>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en-US" sz="2000" dirty="0">
                <a:latin typeface="Cavolini" panose="03000502040302020204" pitchFamily="66" charset="0"/>
                <a:cs typeface="Cavolini" panose="03000502040302020204" pitchFamily="66" charset="0"/>
              </a:rPr>
              <a:t>.</a:t>
            </a:r>
            <a:endParaRPr lang="en-US" dirty="0">
              <a:latin typeface="Cavolini" panose="03000502040302020204" pitchFamily="66" charset="0"/>
              <a:cs typeface="Cavolini" panose="03000502040302020204" pitchFamily="66" charset="0"/>
            </a:endParaRPr>
          </a:p>
        </p:txBody>
      </p:sp>
      <p:pic>
        <p:nvPicPr>
          <p:cNvPr id="9" name="Picture 8">
            <a:extLst>
              <a:ext uri="{FF2B5EF4-FFF2-40B4-BE49-F238E27FC236}">
                <a16:creationId xmlns:a16="http://schemas.microsoft.com/office/drawing/2014/main" id="{DE24EB08-1136-DDB6-1EA4-223F34C080BC}"/>
              </a:ext>
            </a:extLst>
          </p:cNvPr>
          <p:cNvPicPr>
            <a:picLocks noChangeAspect="1"/>
          </p:cNvPicPr>
          <p:nvPr/>
        </p:nvPicPr>
        <p:blipFill>
          <a:blip r:embed="rId2"/>
          <a:srcRect l="6212" r="7298"/>
          <a:stretch/>
        </p:blipFill>
        <p:spPr>
          <a:xfrm>
            <a:off x="7990698" y="2249091"/>
            <a:ext cx="4897407" cy="5000745"/>
          </a:xfrm>
          <a:prstGeom prst="rect">
            <a:avLst/>
          </a:prstGeom>
        </p:spPr>
      </p:pic>
      <p:pic>
        <p:nvPicPr>
          <p:cNvPr id="10" name="Picture 9">
            <a:extLst>
              <a:ext uri="{FF2B5EF4-FFF2-40B4-BE49-F238E27FC236}">
                <a16:creationId xmlns:a16="http://schemas.microsoft.com/office/drawing/2014/main" id="{DE0AF10D-6440-7B4C-A6C8-DD7D10583CAE}"/>
              </a:ext>
            </a:extLst>
          </p:cNvPr>
          <p:cNvPicPr>
            <a:picLocks noChangeAspect="1"/>
          </p:cNvPicPr>
          <p:nvPr/>
        </p:nvPicPr>
        <p:blipFill>
          <a:blip r:embed="rId3"/>
          <a:stretch>
            <a:fillRect/>
          </a:stretch>
        </p:blipFill>
        <p:spPr>
          <a:xfrm>
            <a:off x="13166526" y="4068716"/>
            <a:ext cx="4862055" cy="5103493"/>
          </a:xfrm>
          <a:prstGeom prst="rect">
            <a:avLst/>
          </a:prstGeom>
        </p:spPr>
      </p:pic>
      <p:sp>
        <p:nvSpPr>
          <p:cNvPr id="11" name="Freeform 17">
            <a:extLst>
              <a:ext uri="{FF2B5EF4-FFF2-40B4-BE49-F238E27FC236}">
                <a16:creationId xmlns:a16="http://schemas.microsoft.com/office/drawing/2014/main" id="{EADFCBDE-E4AA-9A28-56C9-60C61909B66D}"/>
              </a:ext>
            </a:extLst>
          </p:cNvPr>
          <p:cNvSpPr/>
          <p:nvPr/>
        </p:nvSpPr>
        <p:spPr>
          <a:xfrm flipH="1">
            <a:off x="67562" y="6668390"/>
            <a:ext cx="4862055" cy="3200835"/>
          </a:xfrm>
          <a:custGeom>
            <a:avLst/>
            <a:gdLst/>
            <a:ahLst/>
            <a:cxnLst/>
            <a:rect l="l" t="t" r="r" b="b"/>
            <a:pathLst>
              <a:path w="6595142" h="4418745">
                <a:moveTo>
                  <a:pt x="6595142" y="0"/>
                </a:moveTo>
                <a:lnTo>
                  <a:pt x="0" y="0"/>
                </a:lnTo>
                <a:lnTo>
                  <a:pt x="0" y="4418745"/>
                </a:lnTo>
                <a:lnTo>
                  <a:pt x="6595142" y="4418745"/>
                </a:lnTo>
                <a:lnTo>
                  <a:pt x="6595142"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2" name="Freeform 5">
            <a:extLst>
              <a:ext uri="{FF2B5EF4-FFF2-40B4-BE49-F238E27FC236}">
                <a16:creationId xmlns:a16="http://schemas.microsoft.com/office/drawing/2014/main" id="{1D6D97A8-C284-8059-6BA0-F74F1E8045B7}"/>
              </a:ext>
            </a:extLst>
          </p:cNvPr>
          <p:cNvSpPr/>
          <p:nvPr/>
        </p:nvSpPr>
        <p:spPr>
          <a:xfrm>
            <a:off x="15337228" y="0"/>
            <a:ext cx="2938032" cy="4114800"/>
          </a:xfrm>
          <a:custGeom>
            <a:avLst/>
            <a:gdLst/>
            <a:ahLst/>
            <a:cxnLst/>
            <a:rect l="l" t="t" r="r" b="b"/>
            <a:pathLst>
              <a:path w="2938032" h="4114800">
                <a:moveTo>
                  <a:pt x="0" y="0"/>
                </a:moveTo>
                <a:lnTo>
                  <a:pt x="2938032" y="0"/>
                </a:lnTo>
                <a:lnTo>
                  <a:pt x="2938032"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r="-22546"/>
            </a:stretch>
          </a:blipFill>
          <a:ln cap="sq">
            <a:noFill/>
            <a:prstDash val="solid"/>
            <a:miter/>
          </a:ln>
        </p:spPr>
        <p:txBody>
          <a:bodyPr/>
          <a:lstStyle/>
          <a:p>
            <a:endParaRPr lang="en-US"/>
          </a:p>
        </p:txBody>
      </p:sp>
    </p:spTree>
    <p:extLst>
      <p:ext uri="{BB962C8B-B14F-4D97-AF65-F5344CB8AC3E}">
        <p14:creationId xmlns:p14="http://schemas.microsoft.com/office/powerpoint/2010/main" val="3749474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
          <a:extLst>
            <a:ext uri="{FF2B5EF4-FFF2-40B4-BE49-F238E27FC236}">
              <a16:creationId xmlns:a16="http://schemas.microsoft.com/office/drawing/2014/main" id="{E7EB8A5F-FC49-741E-2C36-9EEAA3D17B4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90CF6E6-799D-9D97-3821-9A1C5D6F4876}"/>
              </a:ext>
            </a:extLst>
          </p:cNvPr>
          <p:cNvGrpSpPr/>
          <p:nvPr/>
        </p:nvGrpSpPr>
        <p:grpSpPr>
          <a:xfrm>
            <a:off x="-313346" y="321631"/>
            <a:ext cx="18914691" cy="47625"/>
            <a:chOff x="0" y="0"/>
            <a:chExt cx="4981647" cy="12543"/>
          </a:xfrm>
        </p:grpSpPr>
        <p:sp>
          <p:nvSpPr>
            <p:cNvPr id="3" name="Freeform 3">
              <a:extLst>
                <a:ext uri="{FF2B5EF4-FFF2-40B4-BE49-F238E27FC236}">
                  <a16:creationId xmlns:a16="http://schemas.microsoft.com/office/drawing/2014/main" id="{1E3AF5DA-B267-97DD-190E-9F0BB224621E}"/>
                </a:ext>
              </a:extLst>
            </p:cNvPr>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923030"/>
            </a:solidFill>
          </p:spPr>
          <p:txBody>
            <a:bodyPr/>
            <a:lstStyle/>
            <a:p>
              <a:endParaRPr lang="en-US"/>
            </a:p>
          </p:txBody>
        </p:sp>
        <p:sp>
          <p:nvSpPr>
            <p:cNvPr id="4" name="TextBox 4">
              <a:extLst>
                <a:ext uri="{FF2B5EF4-FFF2-40B4-BE49-F238E27FC236}">
                  <a16:creationId xmlns:a16="http://schemas.microsoft.com/office/drawing/2014/main" id="{1531E039-E855-BABD-375B-C976722DCF8A}"/>
                </a:ext>
              </a:extLst>
            </p:cNvPr>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grpSp>
        <p:nvGrpSpPr>
          <p:cNvPr id="5" name="Group 5">
            <a:extLst>
              <a:ext uri="{FF2B5EF4-FFF2-40B4-BE49-F238E27FC236}">
                <a16:creationId xmlns:a16="http://schemas.microsoft.com/office/drawing/2014/main" id="{2728C604-D2D5-D560-978A-AF7A0246130B}"/>
              </a:ext>
            </a:extLst>
          </p:cNvPr>
          <p:cNvGrpSpPr/>
          <p:nvPr/>
        </p:nvGrpSpPr>
        <p:grpSpPr>
          <a:xfrm>
            <a:off x="-313346" y="9917744"/>
            <a:ext cx="18914691" cy="47625"/>
            <a:chOff x="0" y="0"/>
            <a:chExt cx="4981647" cy="12543"/>
          </a:xfrm>
        </p:grpSpPr>
        <p:sp>
          <p:nvSpPr>
            <p:cNvPr id="6" name="Freeform 6">
              <a:extLst>
                <a:ext uri="{FF2B5EF4-FFF2-40B4-BE49-F238E27FC236}">
                  <a16:creationId xmlns:a16="http://schemas.microsoft.com/office/drawing/2014/main" id="{DE1F2E95-7C98-AEE6-8F0C-C5A8272C7927}"/>
                </a:ext>
              </a:extLst>
            </p:cNvPr>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923030"/>
            </a:solidFill>
          </p:spPr>
          <p:txBody>
            <a:bodyPr/>
            <a:lstStyle/>
            <a:p>
              <a:endParaRPr lang="en-US"/>
            </a:p>
          </p:txBody>
        </p:sp>
        <p:sp>
          <p:nvSpPr>
            <p:cNvPr id="7" name="TextBox 7">
              <a:extLst>
                <a:ext uri="{FF2B5EF4-FFF2-40B4-BE49-F238E27FC236}">
                  <a16:creationId xmlns:a16="http://schemas.microsoft.com/office/drawing/2014/main" id="{A3198116-32CE-4B50-8147-0F8B841470CE}"/>
                </a:ext>
              </a:extLst>
            </p:cNvPr>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sp>
        <p:nvSpPr>
          <p:cNvPr id="20" name="TextBox 20">
            <a:extLst>
              <a:ext uri="{FF2B5EF4-FFF2-40B4-BE49-F238E27FC236}">
                <a16:creationId xmlns:a16="http://schemas.microsoft.com/office/drawing/2014/main" id="{5121E36A-D05F-394A-F9CD-565A434AC4BB}"/>
              </a:ext>
            </a:extLst>
          </p:cNvPr>
          <p:cNvSpPr txBox="1"/>
          <p:nvPr/>
        </p:nvSpPr>
        <p:spPr>
          <a:xfrm>
            <a:off x="2177716" y="785448"/>
            <a:ext cx="15163800" cy="1221488"/>
          </a:xfrm>
          <a:prstGeom prst="rect">
            <a:avLst/>
          </a:prstGeom>
        </p:spPr>
        <p:txBody>
          <a:bodyPr wrap="square" lIns="0" tIns="0" rIns="0" bIns="0" rtlCol="0" anchor="t">
            <a:spAutoFit/>
          </a:bodyPr>
          <a:lstStyle/>
          <a:p>
            <a:pPr marL="0" lvl="0" indent="0" algn="ctr">
              <a:lnSpc>
                <a:spcPts val="10290"/>
              </a:lnSpc>
              <a:spcBef>
                <a:spcPct val="0"/>
              </a:spcBef>
            </a:pPr>
            <a:r>
              <a:rPr lang="en-US" sz="6000" dirty="0">
                <a:solidFill>
                  <a:srgbClr val="923030"/>
                </a:solidFill>
                <a:latin typeface="Cinzel Decorative"/>
                <a:ea typeface="Cinzel Decorative"/>
                <a:cs typeface="Cinzel Decorative"/>
                <a:sym typeface="Cinzel Decorative"/>
              </a:rPr>
              <a:t> ALGORITHMS USED IN THE PROJECT</a:t>
            </a:r>
          </a:p>
        </p:txBody>
      </p:sp>
      <p:sp>
        <p:nvSpPr>
          <p:cNvPr id="8" name="Google Shape;546;p47">
            <a:extLst>
              <a:ext uri="{FF2B5EF4-FFF2-40B4-BE49-F238E27FC236}">
                <a16:creationId xmlns:a16="http://schemas.microsoft.com/office/drawing/2014/main" id="{939D6534-318F-D325-CF40-0256231EFD1D}"/>
              </a:ext>
            </a:extLst>
          </p:cNvPr>
          <p:cNvSpPr txBox="1">
            <a:spLocks/>
          </p:cNvSpPr>
          <p:nvPr/>
        </p:nvSpPr>
        <p:spPr>
          <a:xfrm>
            <a:off x="457200" y="2269606"/>
            <a:ext cx="7391400" cy="6836294"/>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endParaRPr lang="en-US" sz="2000" dirty="0">
              <a:latin typeface="Cavolini" panose="03000502040302020204" pitchFamily="66" charset="0"/>
              <a:cs typeface="Cavolini" panose="03000502040302020204" pitchFamily="66" charset="0"/>
            </a:endParaRPr>
          </a:p>
          <a:p>
            <a:pPr marL="0" indent="0">
              <a:spcBef>
                <a:spcPts val="0"/>
              </a:spcBef>
              <a:buFont typeface="Arial" pitchFamily="34" charset="0"/>
              <a:buNone/>
            </a:pPr>
            <a:r>
              <a:rPr lang="en-US" sz="2000" dirty="0">
                <a:latin typeface="Cavolini" panose="03000502040302020204" pitchFamily="66" charset="0"/>
                <a:cs typeface="Cavolini" panose="03000502040302020204" pitchFamily="66" charset="0"/>
              </a:rPr>
              <a:t>Bagging Classifier: </a:t>
            </a:r>
          </a:p>
          <a:p>
            <a:pPr marL="0" indent="0">
              <a:spcBef>
                <a:spcPts val="0"/>
              </a:spcBef>
              <a:buFont typeface="Arial" pitchFamily="34" charset="0"/>
              <a:buNone/>
            </a:pPr>
            <a:endParaRPr lang="en-US" sz="2000" dirty="0">
              <a:latin typeface="Cavolini" panose="03000502040302020204" pitchFamily="66" charset="0"/>
              <a:cs typeface="Cavolini" panose="03000502040302020204" pitchFamily="66" charset="0"/>
            </a:endParaRPr>
          </a:p>
          <a:p>
            <a:pPr marL="0" indent="0">
              <a:spcBef>
                <a:spcPts val="0"/>
              </a:spcBef>
              <a:buFont typeface="Arial" pitchFamily="34" charset="0"/>
              <a:buNone/>
            </a:pPr>
            <a:r>
              <a:rPr lang="en-US" sz="2000" dirty="0">
                <a:latin typeface="Cavolini" panose="03000502040302020204" pitchFamily="66" charset="0"/>
                <a:cs typeface="Cavolini" panose="03000502040302020204" pitchFamily="66" charset="0"/>
              </a:rPr>
              <a:t>This algorithm is also known as bootstrap aggregation. This algorithm works on low bias low variance mechanism which helps with outliers, skewness as well as overfitting. It works by generating numerous subset of data and group of base learners such as decision tree learn together and give results.</a:t>
            </a:r>
            <a:endParaRPr lang="en-US" dirty="0">
              <a:latin typeface="Cavolini" panose="03000502040302020204" pitchFamily="66" charset="0"/>
              <a:cs typeface="Cavolini" panose="03000502040302020204" pitchFamily="66" charset="0"/>
            </a:endParaRPr>
          </a:p>
          <a:p>
            <a:pPr marL="0" indent="0">
              <a:spcBef>
                <a:spcPts val="0"/>
              </a:spcBef>
              <a:buFont typeface="Arial" pitchFamily="34" charset="0"/>
              <a:buNone/>
            </a:pPr>
            <a:endParaRPr lang="en-US" dirty="0">
              <a:latin typeface="Cavolini" panose="03000502040302020204" pitchFamily="66" charset="0"/>
              <a:cs typeface="Cavolini" panose="03000502040302020204" pitchFamily="66" charset="0"/>
            </a:endParaRPr>
          </a:p>
        </p:txBody>
      </p:sp>
      <p:sp>
        <p:nvSpPr>
          <p:cNvPr id="17" name="Google Shape;546;p47">
            <a:extLst>
              <a:ext uri="{FF2B5EF4-FFF2-40B4-BE49-F238E27FC236}">
                <a16:creationId xmlns:a16="http://schemas.microsoft.com/office/drawing/2014/main" id="{FC18E716-07A0-B3A1-9F57-205BCFB64056}"/>
              </a:ext>
            </a:extLst>
          </p:cNvPr>
          <p:cNvSpPr txBox="1">
            <a:spLocks/>
          </p:cNvSpPr>
          <p:nvPr/>
        </p:nvSpPr>
        <p:spPr>
          <a:xfrm>
            <a:off x="8206154" y="2249091"/>
            <a:ext cx="7391400" cy="6836294"/>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endParaRPr lang="en-US" dirty="0">
              <a:latin typeface="Cavolini" panose="03000502040302020204" pitchFamily="66" charset="0"/>
              <a:cs typeface="Cavolini" panose="03000502040302020204" pitchFamily="66" charset="0"/>
            </a:endParaRPr>
          </a:p>
        </p:txBody>
      </p:sp>
      <p:sp>
        <p:nvSpPr>
          <p:cNvPr id="21" name="Google Shape;546;p47">
            <a:extLst>
              <a:ext uri="{FF2B5EF4-FFF2-40B4-BE49-F238E27FC236}">
                <a16:creationId xmlns:a16="http://schemas.microsoft.com/office/drawing/2014/main" id="{66FC2860-0056-0AB7-00AA-DC124B6B4C47}"/>
              </a:ext>
            </a:extLst>
          </p:cNvPr>
          <p:cNvSpPr txBox="1">
            <a:spLocks/>
          </p:cNvSpPr>
          <p:nvPr/>
        </p:nvSpPr>
        <p:spPr>
          <a:xfrm>
            <a:off x="8206154" y="2301844"/>
            <a:ext cx="7391400" cy="6836294"/>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en-US" sz="2000" dirty="0">
                <a:latin typeface="Cavolini" panose="03000502040302020204" pitchFamily="66" charset="0"/>
                <a:cs typeface="Cavolini" panose="03000502040302020204" pitchFamily="66" charset="0"/>
              </a:rPr>
              <a:t>.</a:t>
            </a:r>
            <a:endParaRPr lang="en-US" dirty="0">
              <a:latin typeface="Cavolini" panose="03000502040302020204" pitchFamily="66" charset="0"/>
              <a:cs typeface="Cavolini" panose="03000502040302020204" pitchFamily="66" charset="0"/>
            </a:endParaRPr>
          </a:p>
        </p:txBody>
      </p:sp>
      <p:pic>
        <p:nvPicPr>
          <p:cNvPr id="3074" name="Picture 2" descr="Bagging (Bootstrap Aggregation) - Definition, How It Works">
            <a:extLst>
              <a:ext uri="{FF2B5EF4-FFF2-40B4-BE49-F238E27FC236}">
                <a16:creationId xmlns:a16="http://schemas.microsoft.com/office/drawing/2014/main" id="{8192BE47-9A7D-6C31-BEEE-C9DBB433F2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2694632"/>
            <a:ext cx="8926043" cy="37116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43B081C-F488-1A48-DC3A-60162E3F122B}"/>
              </a:ext>
            </a:extLst>
          </p:cNvPr>
          <p:cNvPicPr>
            <a:picLocks noChangeAspect="1"/>
          </p:cNvPicPr>
          <p:nvPr/>
        </p:nvPicPr>
        <p:blipFill>
          <a:blip r:embed="rId3"/>
          <a:stretch>
            <a:fillRect/>
          </a:stretch>
        </p:blipFill>
        <p:spPr>
          <a:xfrm>
            <a:off x="1076687" y="3087224"/>
            <a:ext cx="3481118" cy="6151397"/>
          </a:xfrm>
          <a:prstGeom prst="rect">
            <a:avLst/>
          </a:prstGeom>
        </p:spPr>
      </p:pic>
    </p:spTree>
    <p:extLst>
      <p:ext uri="{BB962C8B-B14F-4D97-AF65-F5344CB8AC3E}">
        <p14:creationId xmlns:p14="http://schemas.microsoft.com/office/powerpoint/2010/main" val="14196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
          <a:extLst>
            <a:ext uri="{FF2B5EF4-FFF2-40B4-BE49-F238E27FC236}">
              <a16:creationId xmlns:a16="http://schemas.microsoft.com/office/drawing/2014/main" id="{5D40224F-BBC8-8EC6-D420-690E33429F3E}"/>
            </a:ext>
          </a:extLst>
        </p:cNvPr>
        <p:cNvGrpSpPr/>
        <p:nvPr/>
      </p:nvGrpSpPr>
      <p:grpSpPr>
        <a:xfrm>
          <a:off x="0" y="0"/>
          <a:ext cx="0" cy="0"/>
          <a:chOff x="0" y="0"/>
          <a:chExt cx="0" cy="0"/>
        </a:xfrm>
      </p:grpSpPr>
      <p:sp>
        <p:nvSpPr>
          <p:cNvPr id="3" name="Freeform 15">
            <a:extLst>
              <a:ext uri="{FF2B5EF4-FFF2-40B4-BE49-F238E27FC236}">
                <a16:creationId xmlns:a16="http://schemas.microsoft.com/office/drawing/2014/main" id="{D8CE2755-B865-3284-FFC0-6ACB6904F4CF}"/>
              </a:ext>
            </a:extLst>
          </p:cNvPr>
          <p:cNvSpPr/>
          <p:nvPr/>
        </p:nvSpPr>
        <p:spPr>
          <a:xfrm>
            <a:off x="14949967" y="-311051"/>
            <a:ext cx="7126887" cy="4775014"/>
          </a:xfrm>
          <a:custGeom>
            <a:avLst/>
            <a:gdLst/>
            <a:ahLst/>
            <a:cxnLst/>
            <a:rect l="l" t="t" r="r" b="b"/>
            <a:pathLst>
              <a:path w="7126887" h="4775014">
                <a:moveTo>
                  <a:pt x="0" y="0"/>
                </a:moveTo>
                <a:lnTo>
                  <a:pt x="7126886" y="0"/>
                </a:lnTo>
                <a:lnTo>
                  <a:pt x="7126886" y="4775014"/>
                </a:lnTo>
                <a:lnTo>
                  <a:pt x="0" y="477501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grpSp>
        <p:nvGrpSpPr>
          <p:cNvPr id="4" name="Group 4">
            <a:extLst>
              <a:ext uri="{FF2B5EF4-FFF2-40B4-BE49-F238E27FC236}">
                <a16:creationId xmlns:a16="http://schemas.microsoft.com/office/drawing/2014/main" id="{90993C29-186A-AE02-5036-0CA864970EE4}"/>
              </a:ext>
            </a:extLst>
          </p:cNvPr>
          <p:cNvGrpSpPr/>
          <p:nvPr/>
        </p:nvGrpSpPr>
        <p:grpSpPr>
          <a:xfrm>
            <a:off x="-313346" y="321631"/>
            <a:ext cx="18914691" cy="47625"/>
            <a:chOff x="0" y="0"/>
            <a:chExt cx="4981647" cy="12543"/>
          </a:xfrm>
        </p:grpSpPr>
        <p:sp>
          <p:nvSpPr>
            <p:cNvPr id="5" name="Freeform 5">
              <a:extLst>
                <a:ext uri="{FF2B5EF4-FFF2-40B4-BE49-F238E27FC236}">
                  <a16:creationId xmlns:a16="http://schemas.microsoft.com/office/drawing/2014/main" id="{8B4900F4-5FF7-7B2F-92FD-BD16DEE920F9}"/>
                </a:ext>
              </a:extLst>
            </p:cNvPr>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923030"/>
            </a:solidFill>
          </p:spPr>
          <p:txBody>
            <a:bodyPr/>
            <a:lstStyle/>
            <a:p>
              <a:endParaRPr lang="en-US"/>
            </a:p>
          </p:txBody>
        </p:sp>
        <p:sp>
          <p:nvSpPr>
            <p:cNvPr id="6" name="TextBox 6">
              <a:extLst>
                <a:ext uri="{FF2B5EF4-FFF2-40B4-BE49-F238E27FC236}">
                  <a16:creationId xmlns:a16="http://schemas.microsoft.com/office/drawing/2014/main" id="{CFB1638A-ECFD-6235-4C34-5697A74EC830}"/>
                </a:ext>
              </a:extLst>
            </p:cNvPr>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grpSp>
        <p:nvGrpSpPr>
          <p:cNvPr id="7" name="Group 7">
            <a:extLst>
              <a:ext uri="{FF2B5EF4-FFF2-40B4-BE49-F238E27FC236}">
                <a16:creationId xmlns:a16="http://schemas.microsoft.com/office/drawing/2014/main" id="{BB6D5890-1C5F-B7EA-9752-0CC78D42EAB0}"/>
              </a:ext>
            </a:extLst>
          </p:cNvPr>
          <p:cNvGrpSpPr/>
          <p:nvPr/>
        </p:nvGrpSpPr>
        <p:grpSpPr>
          <a:xfrm>
            <a:off x="-313346" y="9917744"/>
            <a:ext cx="18914691" cy="47625"/>
            <a:chOff x="0" y="0"/>
            <a:chExt cx="4981647" cy="12543"/>
          </a:xfrm>
        </p:grpSpPr>
        <p:sp>
          <p:nvSpPr>
            <p:cNvPr id="8" name="Freeform 8">
              <a:extLst>
                <a:ext uri="{FF2B5EF4-FFF2-40B4-BE49-F238E27FC236}">
                  <a16:creationId xmlns:a16="http://schemas.microsoft.com/office/drawing/2014/main" id="{434E2F02-1815-0DCC-FE2E-326B4FB87EB7}"/>
                </a:ext>
              </a:extLst>
            </p:cNvPr>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923030"/>
            </a:solidFill>
          </p:spPr>
          <p:txBody>
            <a:bodyPr/>
            <a:lstStyle/>
            <a:p>
              <a:endParaRPr lang="en-US"/>
            </a:p>
          </p:txBody>
        </p:sp>
        <p:sp>
          <p:nvSpPr>
            <p:cNvPr id="9" name="TextBox 9">
              <a:extLst>
                <a:ext uri="{FF2B5EF4-FFF2-40B4-BE49-F238E27FC236}">
                  <a16:creationId xmlns:a16="http://schemas.microsoft.com/office/drawing/2014/main" id="{972644ED-6AED-2C8A-30DB-A95AB03600A0}"/>
                </a:ext>
              </a:extLst>
            </p:cNvPr>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251814EA-EB1B-218D-7FE8-1A754F4AC613}"/>
              </a:ext>
            </a:extLst>
          </p:cNvPr>
          <p:cNvSpPr txBox="1"/>
          <p:nvPr/>
        </p:nvSpPr>
        <p:spPr>
          <a:xfrm>
            <a:off x="3982453" y="666771"/>
            <a:ext cx="10206399" cy="1198405"/>
          </a:xfrm>
          <a:prstGeom prst="rect">
            <a:avLst/>
          </a:prstGeom>
        </p:spPr>
        <p:txBody>
          <a:bodyPr lIns="0" tIns="0" rIns="0" bIns="0" rtlCol="0" anchor="t">
            <a:spAutoFit/>
          </a:bodyPr>
          <a:lstStyle/>
          <a:p>
            <a:pPr marL="0" lvl="0" indent="0" algn="ctr">
              <a:lnSpc>
                <a:spcPts val="10290"/>
              </a:lnSpc>
              <a:spcBef>
                <a:spcPct val="0"/>
              </a:spcBef>
            </a:pPr>
            <a:r>
              <a:rPr lang="en-US" sz="5400" u="none" strike="noStrike" dirty="0">
                <a:solidFill>
                  <a:srgbClr val="923030"/>
                </a:solidFill>
                <a:latin typeface="Cinzel Decorative"/>
                <a:ea typeface="Cinzel Decorative"/>
                <a:cs typeface="Cinzel Decorative"/>
                <a:sym typeface="Cinzel Decorative"/>
              </a:rPr>
              <a:t>DEVELOPMENT PROCESS</a:t>
            </a:r>
          </a:p>
        </p:txBody>
      </p:sp>
      <p:sp>
        <p:nvSpPr>
          <p:cNvPr id="15" name="TextBox 15">
            <a:extLst>
              <a:ext uri="{FF2B5EF4-FFF2-40B4-BE49-F238E27FC236}">
                <a16:creationId xmlns:a16="http://schemas.microsoft.com/office/drawing/2014/main" id="{9A6DA138-D08B-1ED4-1AAF-2F778852916B}"/>
              </a:ext>
            </a:extLst>
          </p:cNvPr>
          <p:cNvSpPr txBox="1"/>
          <p:nvPr/>
        </p:nvSpPr>
        <p:spPr>
          <a:xfrm>
            <a:off x="7361055" y="2148787"/>
            <a:ext cx="10591800" cy="7201972"/>
          </a:xfrm>
          <a:prstGeom prst="rect">
            <a:avLst/>
          </a:prstGeom>
        </p:spPr>
        <p:txBody>
          <a:bodyPr wrap="square" lIns="0" tIns="0" rIns="0" bIns="0" rtlCol="0" anchor="t">
            <a:spAutoFit/>
          </a:bodyPr>
          <a:lstStyle/>
          <a:p>
            <a:pPr lvl="2"/>
            <a:endParaRPr lang="en-US" sz="2400" b="1" dirty="0">
              <a:latin typeface="Cavolini"/>
              <a:cs typeface="Cavolini"/>
            </a:endParaRPr>
          </a:p>
          <a:p>
            <a:pPr lvl="2"/>
            <a:r>
              <a:rPr lang="en-US" sz="2400" b="1" dirty="0">
                <a:latin typeface="Cavolini"/>
                <a:cs typeface="Cavolini"/>
              </a:rPr>
              <a:t>Steps in Data preprocessing:</a:t>
            </a:r>
          </a:p>
          <a:p>
            <a:pPr lvl="2"/>
            <a:endParaRPr lang="en-US" sz="2400" b="1" dirty="0">
              <a:latin typeface="Cavolini"/>
              <a:cs typeface="Cavolini"/>
            </a:endParaRPr>
          </a:p>
          <a:p>
            <a:pPr lvl="2"/>
            <a:r>
              <a:rPr lang="en-US" b="1" dirty="0">
                <a:latin typeface="Cavolini"/>
                <a:ea typeface="+mn-lt"/>
                <a:cs typeface="+mn-lt"/>
              </a:rPr>
              <a:t>Dataset Import</a:t>
            </a:r>
            <a:endParaRPr lang="en-US" b="1" dirty="0">
              <a:latin typeface="Cavolini"/>
              <a:cs typeface="Cavolini"/>
            </a:endParaRPr>
          </a:p>
          <a:p>
            <a:pPr lvl="2"/>
            <a:r>
              <a:rPr lang="en-US" dirty="0">
                <a:latin typeface="Cavolini"/>
                <a:ea typeface="+mn-lt"/>
                <a:cs typeface="+mn-lt"/>
              </a:rPr>
              <a:t>We load the dataset from the UCL Machine Learning repository, ensuring proper formatting and merging two separate datasets for red and white wines.</a:t>
            </a:r>
            <a:endParaRPr lang="en-US" dirty="0">
              <a:latin typeface="Cavolini"/>
              <a:cs typeface="Cavolini"/>
            </a:endParaRPr>
          </a:p>
          <a:p>
            <a:pPr lvl="2"/>
            <a:endParaRPr lang="en-US" dirty="0">
              <a:latin typeface="Cavolini"/>
              <a:cs typeface="Cavolini"/>
            </a:endParaRPr>
          </a:p>
          <a:p>
            <a:pPr lvl="2"/>
            <a:r>
              <a:rPr lang="en-US" dirty="0">
                <a:latin typeface="Cavolini"/>
                <a:ea typeface="+mn-lt"/>
                <a:cs typeface="+mn-lt"/>
              </a:rPr>
              <a:t>Implementation: Red wine and white wine datasets are merged, with an additional column to differentiate between the two wine types.</a:t>
            </a:r>
            <a:endParaRPr lang="en-US" dirty="0">
              <a:latin typeface="Cavolini"/>
              <a:cs typeface="Cavolini"/>
            </a:endParaRPr>
          </a:p>
          <a:p>
            <a:pPr lvl="2"/>
            <a:endParaRPr lang="en-US" dirty="0">
              <a:latin typeface="Cavolini"/>
              <a:cs typeface="Cavolini"/>
            </a:endParaRPr>
          </a:p>
          <a:p>
            <a:pPr lvl="2"/>
            <a:r>
              <a:rPr lang="en-US" b="1" dirty="0">
                <a:latin typeface="Cavolini"/>
                <a:ea typeface="+mn-lt"/>
                <a:cs typeface="+mn-lt"/>
              </a:rPr>
              <a:t>Dropping Duplicate Values</a:t>
            </a:r>
            <a:endParaRPr lang="en-US" b="1" dirty="0">
              <a:latin typeface="Cavolini"/>
              <a:cs typeface="Cavolini"/>
            </a:endParaRPr>
          </a:p>
          <a:p>
            <a:pPr lvl="2"/>
            <a:r>
              <a:rPr lang="en-US" dirty="0">
                <a:latin typeface="Cavolini"/>
                <a:ea typeface="+mn-lt"/>
                <a:cs typeface="+mn-lt"/>
              </a:rPr>
              <a:t>Duplicate records can distort analysis and model predictions by providing redundant information. Removing them ensures data quality.</a:t>
            </a:r>
            <a:endParaRPr lang="en-US" dirty="0">
              <a:latin typeface="Cavolini"/>
              <a:cs typeface="Cavolini"/>
            </a:endParaRPr>
          </a:p>
          <a:p>
            <a:pPr lvl="2"/>
            <a:endParaRPr lang="en-US" dirty="0">
              <a:latin typeface="Cavolini"/>
              <a:cs typeface="Cavolini"/>
            </a:endParaRPr>
          </a:p>
          <a:p>
            <a:pPr lvl="2"/>
            <a:r>
              <a:rPr lang="en-US" dirty="0">
                <a:latin typeface="Cavolini"/>
                <a:ea typeface="+mn-lt"/>
                <a:cs typeface="+mn-lt"/>
              </a:rPr>
              <a:t>Implementation: If two entries list identical wine properties and quality ratings, they are considered duplicates and removed to prevent skewing the results.</a:t>
            </a:r>
            <a:endParaRPr lang="en-US" dirty="0">
              <a:latin typeface="Cavolini"/>
              <a:cs typeface="Cavolini"/>
            </a:endParaRPr>
          </a:p>
          <a:p>
            <a:pPr lvl="2"/>
            <a:endParaRPr lang="en-US" dirty="0">
              <a:latin typeface="Cavolini"/>
              <a:cs typeface="Cavolini"/>
            </a:endParaRPr>
          </a:p>
          <a:p>
            <a:pPr lvl="2"/>
            <a:r>
              <a:rPr lang="en-US" b="1" dirty="0">
                <a:latin typeface="Cavolini"/>
                <a:ea typeface="+mn-lt"/>
                <a:cs typeface="+mn-lt"/>
              </a:rPr>
              <a:t>Handling Missing Values</a:t>
            </a:r>
            <a:endParaRPr lang="en-US" b="1" dirty="0">
              <a:latin typeface="Cavolini"/>
              <a:cs typeface="Cavolini"/>
            </a:endParaRPr>
          </a:p>
          <a:p>
            <a:pPr lvl="2"/>
            <a:r>
              <a:rPr lang="en-US" dirty="0">
                <a:latin typeface="Cavolini"/>
                <a:ea typeface="+mn-lt"/>
                <a:cs typeface="+mn-lt"/>
              </a:rPr>
              <a:t>Missing values can lead to incorrect predictions and hinder the model from detecting accurate patterns. Filling these gaps ensures consistency.</a:t>
            </a:r>
            <a:endParaRPr lang="en-US" dirty="0">
              <a:latin typeface="Cavolini"/>
              <a:cs typeface="Cavolini"/>
            </a:endParaRPr>
          </a:p>
          <a:p>
            <a:pPr lvl="2"/>
            <a:endParaRPr lang="en-US" dirty="0">
              <a:latin typeface="Cavolini"/>
              <a:cs typeface="Cavolini"/>
            </a:endParaRPr>
          </a:p>
          <a:p>
            <a:pPr lvl="2"/>
            <a:r>
              <a:rPr lang="en-US" dirty="0">
                <a:latin typeface="Cavolini"/>
                <a:ea typeface="+mn-lt"/>
                <a:cs typeface="+mn-lt"/>
              </a:rPr>
              <a:t>Implementation: If alcohol content is missing for certain wines, we fill these values with the average alcohol content of the dataset.</a:t>
            </a:r>
            <a:endParaRPr lang="en-US" dirty="0">
              <a:latin typeface="Cavolini"/>
              <a:cs typeface="Cavolini"/>
            </a:endParaRPr>
          </a:p>
        </p:txBody>
      </p:sp>
      <p:sp>
        <p:nvSpPr>
          <p:cNvPr id="17" name="Google Shape;546;p47">
            <a:extLst>
              <a:ext uri="{FF2B5EF4-FFF2-40B4-BE49-F238E27FC236}">
                <a16:creationId xmlns:a16="http://schemas.microsoft.com/office/drawing/2014/main" id="{98860941-8841-1E75-1D7A-6BE7A054635F}"/>
              </a:ext>
            </a:extLst>
          </p:cNvPr>
          <p:cNvSpPr txBox="1">
            <a:spLocks/>
          </p:cNvSpPr>
          <p:nvPr/>
        </p:nvSpPr>
        <p:spPr>
          <a:xfrm>
            <a:off x="457200" y="2149711"/>
            <a:ext cx="7391400" cy="6836294"/>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0" lvl="2" indent="0">
              <a:buNone/>
            </a:pPr>
            <a:r>
              <a:rPr lang="en-US" sz="3200" b="1" dirty="0">
                <a:latin typeface="Cavolini"/>
                <a:cs typeface="Cavolini"/>
              </a:rPr>
              <a:t>Data Preprocessing</a:t>
            </a:r>
            <a:endParaRPr lang="en-US" sz="3200" b="1" dirty="0">
              <a:latin typeface="Cavolini"/>
              <a:ea typeface="+mn-lt"/>
              <a:cs typeface="Cavolini"/>
            </a:endParaRPr>
          </a:p>
          <a:p>
            <a:pPr>
              <a:buNone/>
            </a:pPr>
            <a:r>
              <a:rPr lang="en-US" sz="2000" dirty="0">
                <a:latin typeface="Cavolini"/>
                <a:ea typeface="+mn-lt"/>
                <a:cs typeface="+mn-lt"/>
              </a:rPr>
              <a:t>Data preprocessing is a crucial step in the</a:t>
            </a:r>
          </a:p>
          <a:p>
            <a:pPr>
              <a:buNone/>
            </a:pPr>
            <a:r>
              <a:rPr lang="en-US" sz="2000" dirty="0">
                <a:latin typeface="Cavolini"/>
                <a:ea typeface="+mn-lt"/>
                <a:cs typeface="+mn-lt"/>
              </a:rPr>
              <a:t>machine learning pipeline. It’s like</a:t>
            </a:r>
          </a:p>
          <a:p>
            <a:pPr>
              <a:buNone/>
            </a:pPr>
            <a:r>
              <a:rPr lang="en-US" sz="2000" dirty="0">
                <a:latin typeface="Cavolini"/>
                <a:ea typeface="+mn-lt"/>
                <a:cs typeface="+mn-lt"/>
              </a:rPr>
              <a:t>preparing the ingredients before cooking a</a:t>
            </a:r>
          </a:p>
          <a:p>
            <a:pPr>
              <a:buNone/>
            </a:pPr>
            <a:r>
              <a:rPr lang="en-US" sz="2000" dirty="0">
                <a:latin typeface="Cavolini"/>
                <a:ea typeface="+mn-lt"/>
                <a:cs typeface="+mn-lt"/>
              </a:rPr>
              <a:t>meal: you need to clean, organize, and get</a:t>
            </a:r>
          </a:p>
          <a:p>
            <a:pPr>
              <a:buNone/>
            </a:pPr>
            <a:r>
              <a:rPr lang="en-US" sz="2000" dirty="0">
                <a:latin typeface="Cavolini"/>
                <a:ea typeface="+mn-lt"/>
                <a:cs typeface="+mn-lt"/>
              </a:rPr>
              <a:t>everything ready for the algorithm to use.</a:t>
            </a:r>
            <a:endParaRPr lang="en-US" sz="2000" dirty="0">
              <a:latin typeface="Cavolini"/>
              <a:ea typeface="Calibri"/>
              <a:cs typeface="Calibri"/>
            </a:endParaRPr>
          </a:p>
          <a:p>
            <a:pPr>
              <a:buNone/>
            </a:pPr>
            <a:endParaRPr lang="en-US" sz="2000" dirty="0">
              <a:latin typeface="Cavolini"/>
              <a:cs typeface="Cavolini"/>
            </a:endParaRPr>
          </a:p>
          <a:p>
            <a:pPr marL="0" indent="0">
              <a:spcBef>
                <a:spcPts val="0"/>
              </a:spcBef>
              <a:buNone/>
            </a:pPr>
            <a:r>
              <a:rPr lang="en-US" sz="2000" dirty="0">
                <a:latin typeface="Cavolini"/>
                <a:ea typeface="+mn-lt"/>
                <a:cs typeface="+mn-lt"/>
              </a:rPr>
              <a:t>In the context of wine prediction, we take raw, messy data and transform it into a structured and cleaned-up format that helps model make accurate predictions.</a:t>
            </a:r>
            <a:endParaRPr lang="en-US" sz="2000" dirty="0">
              <a:latin typeface="Cavolini"/>
            </a:endParaRPr>
          </a:p>
        </p:txBody>
      </p:sp>
      <p:pic>
        <p:nvPicPr>
          <p:cNvPr id="2" name="Picture 1">
            <a:extLst>
              <a:ext uri="{FF2B5EF4-FFF2-40B4-BE49-F238E27FC236}">
                <a16:creationId xmlns:a16="http://schemas.microsoft.com/office/drawing/2014/main" id="{3ACAE378-B947-60B5-7D57-8828C9191F53}"/>
              </a:ext>
            </a:extLst>
          </p:cNvPr>
          <p:cNvPicPr>
            <a:picLocks noChangeAspect="1"/>
          </p:cNvPicPr>
          <p:nvPr/>
        </p:nvPicPr>
        <p:blipFill>
          <a:blip r:embed="rId4"/>
          <a:srcRect b="8807"/>
          <a:stretch/>
        </p:blipFill>
        <p:spPr>
          <a:xfrm>
            <a:off x="2057400" y="6033987"/>
            <a:ext cx="4743099" cy="3836134"/>
          </a:xfrm>
          <a:prstGeom prst="rect">
            <a:avLst/>
          </a:prstGeom>
        </p:spPr>
      </p:pic>
    </p:spTree>
    <p:extLst>
      <p:ext uri="{BB962C8B-B14F-4D97-AF65-F5344CB8AC3E}">
        <p14:creationId xmlns:p14="http://schemas.microsoft.com/office/powerpoint/2010/main" val="3111727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
          <a:extLst>
            <a:ext uri="{FF2B5EF4-FFF2-40B4-BE49-F238E27FC236}">
              <a16:creationId xmlns:a16="http://schemas.microsoft.com/office/drawing/2014/main" id="{8B63952C-5E90-F203-FF11-3444C360CBAA}"/>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18F82B7C-BF4F-6A1B-06D5-F3624CD3D265}"/>
              </a:ext>
            </a:extLst>
          </p:cNvPr>
          <p:cNvGrpSpPr/>
          <p:nvPr/>
        </p:nvGrpSpPr>
        <p:grpSpPr>
          <a:xfrm>
            <a:off x="-313346" y="321631"/>
            <a:ext cx="18914691" cy="47625"/>
            <a:chOff x="0" y="0"/>
            <a:chExt cx="4981647" cy="12543"/>
          </a:xfrm>
        </p:grpSpPr>
        <p:sp>
          <p:nvSpPr>
            <p:cNvPr id="5" name="Freeform 5">
              <a:extLst>
                <a:ext uri="{FF2B5EF4-FFF2-40B4-BE49-F238E27FC236}">
                  <a16:creationId xmlns:a16="http://schemas.microsoft.com/office/drawing/2014/main" id="{6A91E8AF-D6B7-3BDC-7E5F-8BA09E04FBAF}"/>
                </a:ext>
              </a:extLst>
            </p:cNvPr>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923030"/>
            </a:solidFill>
          </p:spPr>
          <p:txBody>
            <a:bodyPr/>
            <a:lstStyle/>
            <a:p>
              <a:endParaRPr lang="en-US"/>
            </a:p>
          </p:txBody>
        </p:sp>
        <p:sp>
          <p:nvSpPr>
            <p:cNvPr id="6" name="TextBox 6">
              <a:extLst>
                <a:ext uri="{FF2B5EF4-FFF2-40B4-BE49-F238E27FC236}">
                  <a16:creationId xmlns:a16="http://schemas.microsoft.com/office/drawing/2014/main" id="{70110467-C07E-0E4B-903E-FE809A94C7D4}"/>
                </a:ext>
              </a:extLst>
            </p:cNvPr>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grpSp>
        <p:nvGrpSpPr>
          <p:cNvPr id="7" name="Group 7">
            <a:extLst>
              <a:ext uri="{FF2B5EF4-FFF2-40B4-BE49-F238E27FC236}">
                <a16:creationId xmlns:a16="http://schemas.microsoft.com/office/drawing/2014/main" id="{B4029DAA-DCBB-AB0C-C493-B64711DE2738}"/>
              </a:ext>
            </a:extLst>
          </p:cNvPr>
          <p:cNvGrpSpPr/>
          <p:nvPr/>
        </p:nvGrpSpPr>
        <p:grpSpPr>
          <a:xfrm>
            <a:off x="-313346" y="9917744"/>
            <a:ext cx="18914691" cy="47625"/>
            <a:chOff x="0" y="0"/>
            <a:chExt cx="4981647" cy="12543"/>
          </a:xfrm>
        </p:grpSpPr>
        <p:sp>
          <p:nvSpPr>
            <p:cNvPr id="8" name="Freeform 8">
              <a:extLst>
                <a:ext uri="{FF2B5EF4-FFF2-40B4-BE49-F238E27FC236}">
                  <a16:creationId xmlns:a16="http://schemas.microsoft.com/office/drawing/2014/main" id="{A89F678C-005F-E11E-7F53-ADAE641237CD}"/>
                </a:ext>
              </a:extLst>
            </p:cNvPr>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923030"/>
            </a:solidFill>
          </p:spPr>
          <p:txBody>
            <a:bodyPr/>
            <a:lstStyle/>
            <a:p>
              <a:endParaRPr lang="en-US"/>
            </a:p>
          </p:txBody>
        </p:sp>
        <p:sp>
          <p:nvSpPr>
            <p:cNvPr id="9" name="TextBox 9">
              <a:extLst>
                <a:ext uri="{FF2B5EF4-FFF2-40B4-BE49-F238E27FC236}">
                  <a16:creationId xmlns:a16="http://schemas.microsoft.com/office/drawing/2014/main" id="{B550B766-AEE8-0252-6C62-9896B2D12AB8}"/>
                </a:ext>
              </a:extLst>
            </p:cNvPr>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43583A36-1111-D589-CB7D-F428F1B32C98}"/>
              </a:ext>
            </a:extLst>
          </p:cNvPr>
          <p:cNvSpPr txBox="1"/>
          <p:nvPr/>
        </p:nvSpPr>
        <p:spPr>
          <a:xfrm>
            <a:off x="3982453" y="666771"/>
            <a:ext cx="10206399" cy="1198405"/>
          </a:xfrm>
          <a:prstGeom prst="rect">
            <a:avLst/>
          </a:prstGeom>
        </p:spPr>
        <p:txBody>
          <a:bodyPr lIns="0" tIns="0" rIns="0" bIns="0" rtlCol="0" anchor="t">
            <a:spAutoFit/>
          </a:bodyPr>
          <a:lstStyle/>
          <a:p>
            <a:pPr marL="0" lvl="0" indent="0" algn="ctr">
              <a:lnSpc>
                <a:spcPts val="10290"/>
              </a:lnSpc>
              <a:spcBef>
                <a:spcPct val="0"/>
              </a:spcBef>
            </a:pPr>
            <a:r>
              <a:rPr lang="en-US" sz="5400" u="none" strike="noStrike" dirty="0">
                <a:solidFill>
                  <a:srgbClr val="923030"/>
                </a:solidFill>
                <a:latin typeface="Cinzel Decorative"/>
                <a:ea typeface="Cinzel Decorative"/>
                <a:cs typeface="Cinzel Decorative"/>
                <a:sym typeface="Cinzel Decorative"/>
              </a:rPr>
              <a:t>DEVELOPMENT PROCESS</a:t>
            </a:r>
          </a:p>
        </p:txBody>
      </p:sp>
      <p:sp>
        <p:nvSpPr>
          <p:cNvPr id="15" name="TextBox 15">
            <a:extLst>
              <a:ext uri="{FF2B5EF4-FFF2-40B4-BE49-F238E27FC236}">
                <a16:creationId xmlns:a16="http://schemas.microsoft.com/office/drawing/2014/main" id="{7482BCC8-B494-D98C-6015-BD9ECA5030FE}"/>
              </a:ext>
            </a:extLst>
          </p:cNvPr>
          <p:cNvSpPr txBox="1"/>
          <p:nvPr/>
        </p:nvSpPr>
        <p:spPr>
          <a:xfrm>
            <a:off x="7856621" y="2476500"/>
            <a:ext cx="10591800" cy="7048083"/>
          </a:xfrm>
          <a:prstGeom prst="rect">
            <a:avLst/>
          </a:prstGeom>
        </p:spPr>
        <p:txBody>
          <a:bodyPr wrap="square" lIns="0" tIns="0" rIns="0" bIns="0" rtlCol="0" anchor="t">
            <a:spAutoFit/>
          </a:bodyPr>
          <a:lstStyle/>
          <a:p>
            <a:pPr lvl="2"/>
            <a:r>
              <a:rPr lang="en-US" sz="2000" b="1" dirty="0">
                <a:latin typeface="Cavolini"/>
                <a:ea typeface="+mn-lt"/>
                <a:cs typeface="+mn-lt"/>
              </a:rPr>
              <a:t>Feature Selection</a:t>
            </a:r>
            <a:endParaRPr lang="en-US" sz="2000" b="1" dirty="0">
              <a:latin typeface="Cavolini"/>
              <a:cs typeface="Cavolini"/>
            </a:endParaRPr>
          </a:p>
          <a:p>
            <a:pPr lvl="2"/>
            <a:r>
              <a:rPr lang="en-US" sz="2000" dirty="0">
                <a:latin typeface="Cavolini"/>
                <a:ea typeface="+mn-lt"/>
                <a:cs typeface="+mn-lt"/>
              </a:rPr>
              <a:t>Selecting key features reduces complexity and enhances the model by retaining relevant information.</a:t>
            </a:r>
            <a:endParaRPr lang="en-US" sz="2000" dirty="0">
              <a:latin typeface="Cavolini"/>
              <a:cs typeface="Cavolini"/>
            </a:endParaRPr>
          </a:p>
          <a:p>
            <a:pPr lvl="2"/>
            <a:endParaRPr lang="en-US" sz="2000" dirty="0">
              <a:latin typeface="Cavolini"/>
              <a:cs typeface="Cavolini"/>
            </a:endParaRPr>
          </a:p>
          <a:p>
            <a:pPr lvl="2"/>
            <a:r>
              <a:rPr lang="en-US" sz="2000" dirty="0">
                <a:latin typeface="Cavolini"/>
                <a:ea typeface="+mn-lt"/>
                <a:cs typeface="+mn-lt"/>
              </a:rPr>
              <a:t>Implementation: A highly correlated feature like "total acidity" is removed if its effect overlaps with "volatile acidity," minimizing redundancy.</a:t>
            </a:r>
            <a:endParaRPr lang="en-US" sz="2000" dirty="0">
              <a:latin typeface="Cavolini"/>
              <a:cs typeface="Cavolini"/>
            </a:endParaRPr>
          </a:p>
          <a:p>
            <a:pPr lvl="2"/>
            <a:endParaRPr lang="en-US" sz="2000" dirty="0">
              <a:latin typeface="Cavolini"/>
              <a:cs typeface="Cavolini"/>
            </a:endParaRPr>
          </a:p>
          <a:p>
            <a:pPr lvl="2"/>
            <a:r>
              <a:rPr lang="en-US" sz="2000" b="1" dirty="0">
                <a:latin typeface="Cavolini"/>
                <a:ea typeface="+mn-lt"/>
                <a:cs typeface="+mn-lt"/>
              </a:rPr>
              <a:t>Data Balancing</a:t>
            </a:r>
            <a:endParaRPr lang="en-US" sz="2000" b="1" dirty="0">
              <a:latin typeface="Cavolini"/>
              <a:cs typeface="Cavolini"/>
            </a:endParaRPr>
          </a:p>
          <a:p>
            <a:pPr lvl="2"/>
            <a:r>
              <a:rPr lang="en-US" sz="2000" dirty="0">
                <a:latin typeface="Cavolini"/>
                <a:ea typeface="+mn-lt"/>
                <a:cs typeface="+mn-lt"/>
              </a:rPr>
              <a:t>Balanced data ensures the model treats all classes fairly, avoiding bias toward the overrepresented class.</a:t>
            </a:r>
            <a:endParaRPr lang="en-US" sz="2000" dirty="0">
              <a:latin typeface="Cavolini"/>
              <a:cs typeface="Cavolini"/>
            </a:endParaRPr>
          </a:p>
          <a:p>
            <a:pPr lvl="2"/>
            <a:endParaRPr lang="en-US" sz="2000" dirty="0">
              <a:latin typeface="Cavolini"/>
              <a:cs typeface="Cavolini"/>
            </a:endParaRPr>
          </a:p>
          <a:p>
            <a:pPr lvl="2"/>
            <a:r>
              <a:rPr lang="en-US" sz="2000" dirty="0">
                <a:latin typeface="Cavolini"/>
                <a:ea typeface="+mn-lt"/>
                <a:cs typeface="+mn-lt"/>
              </a:rPr>
              <a:t>Implementation: SMOTE creates synthetic samples for the underrepresented "good" wine class, balancing it with the "bad" wine class.</a:t>
            </a:r>
            <a:endParaRPr lang="en-US" sz="2000" dirty="0">
              <a:latin typeface="Cavolini"/>
              <a:ea typeface="Calibri"/>
              <a:cs typeface="Calibri"/>
            </a:endParaRPr>
          </a:p>
          <a:p>
            <a:pPr lvl="2"/>
            <a:r>
              <a:rPr lang="en-US" sz="2000" b="1" dirty="0">
                <a:latin typeface="Cavolini"/>
                <a:ea typeface="+mn-lt"/>
                <a:cs typeface="+mn-lt"/>
              </a:rPr>
              <a:t>Feature Scaling</a:t>
            </a:r>
            <a:endParaRPr lang="en-US" sz="2000" b="1" dirty="0">
              <a:latin typeface="Cavolini"/>
              <a:cs typeface="Cavolini"/>
            </a:endParaRPr>
          </a:p>
          <a:p>
            <a:pPr lvl="2"/>
            <a:r>
              <a:rPr lang="en-US" sz="2000" dirty="0">
                <a:latin typeface="Cavolini"/>
                <a:ea typeface="+mn-lt"/>
                <a:cs typeface="+mn-lt"/>
              </a:rPr>
              <a:t>Feature scaling standardizes the range of data to ensure fair treatment of features with different units and magnitudes.</a:t>
            </a:r>
            <a:endParaRPr lang="en-US" sz="2000" dirty="0">
              <a:latin typeface="Cavolini"/>
              <a:cs typeface="Cavolini"/>
            </a:endParaRPr>
          </a:p>
          <a:p>
            <a:pPr lvl="2"/>
            <a:endParaRPr lang="en-US" sz="2000" dirty="0">
              <a:latin typeface="Cavolini"/>
              <a:cs typeface="Cavolini"/>
            </a:endParaRPr>
          </a:p>
          <a:p>
            <a:pPr lvl="2"/>
            <a:r>
              <a:rPr lang="en-US" sz="2000" dirty="0">
                <a:latin typeface="Cavolini"/>
                <a:ea typeface="+mn-lt"/>
                <a:cs typeface="+mn-lt"/>
              </a:rPr>
              <a:t>Implementation: Alcohol content (measured in %) and pH (unitless) are scaled using Z-score normalization, giving both features equal weight during training.</a:t>
            </a:r>
            <a:endParaRPr lang="en-US" sz="2000" dirty="0">
              <a:latin typeface="Cavolini"/>
              <a:cs typeface="Cavolini"/>
            </a:endParaRPr>
          </a:p>
          <a:p>
            <a:pPr marL="914400" lvl="2" indent="0" algn="l"/>
            <a:endParaRPr lang="en-US" sz="2000" dirty="0">
              <a:latin typeface="Cavolini" panose="03000502040302020204" pitchFamily="66" charset="0"/>
              <a:ea typeface="Calibri"/>
              <a:cs typeface="Calibri"/>
            </a:endParaRPr>
          </a:p>
        </p:txBody>
      </p:sp>
      <p:sp>
        <p:nvSpPr>
          <p:cNvPr id="17" name="Google Shape;546;p47">
            <a:extLst>
              <a:ext uri="{FF2B5EF4-FFF2-40B4-BE49-F238E27FC236}">
                <a16:creationId xmlns:a16="http://schemas.microsoft.com/office/drawing/2014/main" id="{DD040F12-7856-CAAD-260B-9F0159A225C8}"/>
              </a:ext>
            </a:extLst>
          </p:cNvPr>
          <p:cNvSpPr txBox="1">
            <a:spLocks/>
          </p:cNvSpPr>
          <p:nvPr/>
        </p:nvSpPr>
        <p:spPr>
          <a:xfrm>
            <a:off x="-597876" y="2269606"/>
            <a:ext cx="8790175" cy="7363832"/>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buNone/>
            </a:pPr>
            <a:r>
              <a:rPr lang="en-US" b="1" dirty="0">
                <a:ea typeface="+mn-lt"/>
                <a:cs typeface="+mn-lt"/>
              </a:rPr>
              <a:t>    E</a:t>
            </a:r>
            <a:r>
              <a:rPr lang="en-US" sz="2000" b="1" dirty="0">
                <a:latin typeface="Cavolini"/>
                <a:ea typeface="+mn-lt"/>
                <a:cs typeface="+mn-lt"/>
              </a:rPr>
              <a:t>xploratory Data Analysis (EDA)</a:t>
            </a:r>
            <a:endParaRPr lang="en-US" sz="2000" b="1" dirty="0">
              <a:latin typeface="Cavolini"/>
              <a:cs typeface="Cavolini"/>
            </a:endParaRPr>
          </a:p>
          <a:p>
            <a:pPr lvl="2">
              <a:buNone/>
            </a:pPr>
            <a:r>
              <a:rPr lang="en-US" sz="2000" dirty="0">
                <a:latin typeface="Cavolini"/>
                <a:ea typeface="+mn-lt"/>
                <a:cs typeface="+mn-lt"/>
              </a:rPr>
              <a:t>   EDA helps to understand the dataset’s structure, distribution, and relationships among features.</a:t>
            </a:r>
            <a:endParaRPr lang="en-US" sz="2000" dirty="0">
              <a:latin typeface="Cavolini"/>
              <a:cs typeface="Cavolini"/>
            </a:endParaRPr>
          </a:p>
          <a:p>
            <a:pPr lvl="2">
              <a:buNone/>
            </a:pPr>
            <a:endParaRPr lang="en-US" sz="2000" dirty="0">
              <a:latin typeface="Cavolini"/>
              <a:cs typeface="Cavolini"/>
            </a:endParaRPr>
          </a:p>
          <a:p>
            <a:pPr lvl="2">
              <a:buNone/>
            </a:pPr>
            <a:r>
              <a:rPr lang="en-US" sz="2000" dirty="0">
                <a:latin typeface="Cavolini"/>
                <a:ea typeface="+mn-lt"/>
                <a:cs typeface="+mn-lt"/>
              </a:rPr>
              <a:t>  Implementation: Heatmaps identify correlations among features (e.g., alcohol correlating strongly with quality), while histograms reveal skewed distributions, guiding scaling and outlier treatment.</a:t>
            </a:r>
            <a:endParaRPr lang="en-US" sz="2000" dirty="0">
              <a:latin typeface="Cavolini"/>
              <a:cs typeface="Cavolini"/>
            </a:endParaRPr>
          </a:p>
          <a:p>
            <a:pPr lvl="2">
              <a:buNone/>
            </a:pPr>
            <a:endParaRPr lang="en-US" sz="2000" dirty="0">
              <a:latin typeface="Cavolini"/>
              <a:cs typeface="Cavolini"/>
            </a:endParaRPr>
          </a:p>
          <a:p>
            <a:pPr lvl="2">
              <a:buNone/>
            </a:pPr>
            <a:r>
              <a:rPr lang="en-US" sz="2000" b="1" dirty="0">
                <a:latin typeface="Cavolini"/>
                <a:ea typeface="+mn-lt"/>
                <a:cs typeface="+mn-lt"/>
              </a:rPr>
              <a:t>  Feature Engineering</a:t>
            </a:r>
            <a:endParaRPr lang="en-US" sz="2000" b="1" dirty="0">
              <a:latin typeface="Cavolini"/>
              <a:cs typeface="Cavolini"/>
            </a:endParaRPr>
          </a:p>
          <a:p>
            <a:pPr lvl="2">
              <a:buNone/>
            </a:pPr>
            <a:r>
              <a:rPr lang="en-US" sz="2000" dirty="0">
                <a:latin typeface="Cavolini"/>
                <a:ea typeface="+mn-lt"/>
                <a:cs typeface="+mn-lt"/>
              </a:rPr>
              <a:t>  Transforming or creating new features improves model performance by focusing on meaningful representations of the data.</a:t>
            </a:r>
            <a:endParaRPr lang="en-US" sz="2000" dirty="0">
              <a:latin typeface="Cavolini"/>
              <a:cs typeface="Cavolini"/>
            </a:endParaRPr>
          </a:p>
          <a:p>
            <a:pPr lvl="2">
              <a:buNone/>
            </a:pPr>
            <a:endParaRPr lang="en-US" sz="2000" dirty="0">
              <a:latin typeface="Cavolini"/>
              <a:cs typeface="Cavolini"/>
            </a:endParaRPr>
          </a:p>
          <a:p>
            <a:pPr marL="914400" lvl="2" indent="0">
              <a:buNone/>
            </a:pPr>
            <a:r>
              <a:rPr lang="en-US" sz="2000" dirty="0">
                <a:latin typeface="Cavolini"/>
                <a:ea typeface="+mn-lt"/>
                <a:cs typeface="+mn-lt"/>
              </a:rPr>
              <a:t>  Implementation: Quality scores (1–10) are converted into "good" and "bad" categories to simplify and  improve the classification task</a:t>
            </a:r>
            <a:endParaRPr lang="en-US" sz="2000" dirty="0">
              <a:latin typeface="Cavolini"/>
              <a:cs typeface="Cavolini"/>
            </a:endParaRPr>
          </a:p>
        </p:txBody>
      </p:sp>
      <p:sp>
        <p:nvSpPr>
          <p:cNvPr id="36" name="Freeform 36"/>
          <p:cNvSpPr/>
          <p:nvPr/>
        </p:nvSpPr>
        <p:spPr>
          <a:xfrm>
            <a:off x="6019800" y="6697105"/>
            <a:ext cx="2686067" cy="3246206"/>
          </a:xfrm>
          <a:custGeom>
            <a:avLst/>
            <a:gdLst/>
            <a:ahLst/>
            <a:cxnLst/>
            <a:rect l="l" t="t" r="r" b="b"/>
            <a:pathLst>
              <a:path w="2686067" h="3246206">
                <a:moveTo>
                  <a:pt x="0" y="0"/>
                </a:moveTo>
                <a:lnTo>
                  <a:pt x="2686067" y="0"/>
                </a:lnTo>
                <a:lnTo>
                  <a:pt x="2686067" y="3246206"/>
                </a:lnTo>
                <a:lnTo>
                  <a:pt x="0" y="324620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
        <p:nvSpPr>
          <p:cNvPr id="2" name="Freeform 15">
            <a:extLst>
              <a:ext uri="{FF2B5EF4-FFF2-40B4-BE49-F238E27FC236}">
                <a16:creationId xmlns:a16="http://schemas.microsoft.com/office/drawing/2014/main" id="{67D50CC0-64EF-804D-673C-7CCF8AB3F649}"/>
              </a:ext>
            </a:extLst>
          </p:cNvPr>
          <p:cNvSpPr/>
          <p:nvPr/>
        </p:nvSpPr>
        <p:spPr>
          <a:xfrm>
            <a:off x="14771795" y="347198"/>
            <a:ext cx="2507756" cy="2438724"/>
          </a:xfrm>
          <a:custGeom>
            <a:avLst/>
            <a:gdLst/>
            <a:ahLst/>
            <a:cxnLst/>
            <a:rect l="l" t="t" r="r" b="b"/>
            <a:pathLst>
              <a:path w="2507756" h="2438724">
                <a:moveTo>
                  <a:pt x="0" y="0"/>
                </a:moveTo>
                <a:lnTo>
                  <a:pt x="2507756" y="0"/>
                </a:lnTo>
                <a:lnTo>
                  <a:pt x="2507756" y="2438724"/>
                </a:lnTo>
                <a:lnTo>
                  <a:pt x="0" y="2438724"/>
                </a:lnTo>
                <a:lnTo>
                  <a:pt x="0" y="0"/>
                </a:lnTo>
                <a:close/>
              </a:path>
            </a:pathLst>
          </a:custGeom>
          <a:blipFill>
            <a:blip r:embed="rId4">
              <a:extLst>
                <a:ext uri="{96DAC541-7B7A-43D3-8B79-37D633B846F1}">
                  <asvg:svgBlip xmlns:asvg="http://schemas.microsoft.com/office/drawing/2016/SVG/main" r:embed="rId5"/>
                </a:ext>
              </a:extLst>
            </a:blip>
            <a:stretch>
              <a:fillRect b="-68727"/>
            </a:stretch>
          </a:blipFill>
        </p:spPr>
        <p:txBody>
          <a:bodyPr/>
          <a:lstStyle/>
          <a:p>
            <a:endParaRPr lang="en-US"/>
          </a:p>
        </p:txBody>
      </p:sp>
    </p:spTree>
    <p:extLst>
      <p:ext uri="{BB962C8B-B14F-4D97-AF65-F5344CB8AC3E}">
        <p14:creationId xmlns:p14="http://schemas.microsoft.com/office/powerpoint/2010/main" val="2364226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
          <a:extLst>
            <a:ext uri="{FF2B5EF4-FFF2-40B4-BE49-F238E27FC236}">
              <a16:creationId xmlns:a16="http://schemas.microsoft.com/office/drawing/2014/main" id="{347DB86A-CF36-0812-ADDB-507B5F59C851}"/>
            </a:ext>
          </a:extLst>
        </p:cNvPr>
        <p:cNvGrpSpPr/>
        <p:nvPr/>
      </p:nvGrpSpPr>
      <p:grpSpPr>
        <a:xfrm>
          <a:off x="0" y="0"/>
          <a:ext cx="0" cy="0"/>
          <a:chOff x="0" y="0"/>
          <a:chExt cx="0" cy="0"/>
        </a:xfrm>
      </p:grpSpPr>
      <p:grpSp>
        <p:nvGrpSpPr>
          <p:cNvPr id="4" name="Group 4">
            <a:extLst>
              <a:ext uri="{FF2B5EF4-FFF2-40B4-BE49-F238E27FC236}">
                <a16:creationId xmlns:a16="http://schemas.microsoft.com/office/drawing/2014/main" id="{F3122E37-7776-5A83-E103-B159E636F9E3}"/>
              </a:ext>
            </a:extLst>
          </p:cNvPr>
          <p:cNvGrpSpPr/>
          <p:nvPr/>
        </p:nvGrpSpPr>
        <p:grpSpPr>
          <a:xfrm>
            <a:off x="-313346" y="321631"/>
            <a:ext cx="18914691" cy="47625"/>
            <a:chOff x="0" y="0"/>
            <a:chExt cx="4981647" cy="12543"/>
          </a:xfrm>
        </p:grpSpPr>
        <p:sp>
          <p:nvSpPr>
            <p:cNvPr id="5" name="Freeform 5">
              <a:extLst>
                <a:ext uri="{FF2B5EF4-FFF2-40B4-BE49-F238E27FC236}">
                  <a16:creationId xmlns:a16="http://schemas.microsoft.com/office/drawing/2014/main" id="{ACAD43B5-31BA-1B1D-2343-29EEA5F5D95C}"/>
                </a:ext>
              </a:extLst>
            </p:cNvPr>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923030"/>
            </a:solidFill>
          </p:spPr>
          <p:txBody>
            <a:bodyPr/>
            <a:lstStyle/>
            <a:p>
              <a:endParaRPr lang="en-US"/>
            </a:p>
          </p:txBody>
        </p:sp>
        <p:sp>
          <p:nvSpPr>
            <p:cNvPr id="6" name="TextBox 6">
              <a:extLst>
                <a:ext uri="{FF2B5EF4-FFF2-40B4-BE49-F238E27FC236}">
                  <a16:creationId xmlns:a16="http://schemas.microsoft.com/office/drawing/2014/main" id="{8759F1A8-B827-9A92-68D7-85F95CD4D5E1}"/>
                </a:ext>
              </a:extLst>
            </p:cNvPr>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grpSp>
        <p:nvGrpSpPr>
          <p:cNvPr id="7" name="Group 7">
            <a:extLst>
              <a:ext uri="{FF2B5EF4-FFF2-40B4-BE49-F238E27FC236}">
                <a16:creationId xmlns:a16="http://schemas.microsoft.com/office/drawing/2014/main" id="{B25FC5C3-EB52-CB49-E41E-FC06003E3C90}"/>
              </a:ext>
            </a:extLst>
          </p:cNvPr>
          <p:cNvGrpSpPr/>
          <p:nvPr/>
        </p:nvGrpSpPr>
        <p:grpSpPr>
          <a:xfrm>
            <a:off x="-313346" y="9917744"/>
            <a:ext cx="18914691" cy="47625"/>
            <a:chOff x="0" y="0"/>
            <a:chExt cx="4981647" cy="12543"/>
          </a:xfrm>
        </p:grpSpPr>
        <p:sp>
          <p:nvSpPr>
            <p:cNvPr id="8" name="Freeform 8">
              <a:extLst>
                <a:ext uri="{FF2B5EF4-FFF2-40B4-BE49-F238E27FC236}">
                  <a16:creationId xmlns:a16="http://schemas.microsoft.com/office/drawing/2014/main" id="{97ADC6A9-5F65-3B97-89B3-E0DB64E39606}"/>
                </a:ext>
              </a:extLst>
            </p:cNvPr>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923030"/>
            </a:solidFill>
          </p:spPr>
          <p:txBody>
            <a:bodyPr/>
            <a:lstStyle/>
            <a:p>
              <a:endParaRPr lang="en-US"/>
            </a:p>
          </p:txBody>
        </p:sp>
        <p:sp>
          <p:nvSpPr>
            <p:cNvPr id="9" name="TextBox 9">
              <a:extLst>
                <a:ext uri="{FF2B5EF4-FFF2-40B4-BE49-F238E27FC236}">
                  <a16:creationId xmlns:a16="http://schemas.microsoft.com/office/drawing/2014/main" id="{1CCDE407-82A6-9AB7-55BA-AE3BF9B8686C}"/>
                </a:ext>
              </a:extLst>
            </p:cNvPr>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sp>
        <p:nvSpPr>
          <p:cNvPr id="12" name="TextBox 12">
            <a:extLst>
              <a:ext uri="{FF2B5EF4-FFF2-40B4-BE49-F238E27FC236}">
                <a16:creationId xmlns:a16="http://schemas.microsoft.com/office/drawing/2014/main" id="{2F8E4AEC-2E0A-C504-05E8-A25D21A3CD8E}"/>
              </a:ext>
            </a:extLst>
          </p:cNvPr>
          <p:cNvSpPr txBox="1"/>
          <p:nvPr/>
        </p:nvSpPr>
        <p:spPr>
          <a:xfrm>
            <a:off x="3982453" y="666771"/>
            <a:ext cx="10206399" cy="1198405"/>
          </a:xfrm>
          <a:prstGeom prst="rect">
            <a:avLst/>
          </a:prstGeom>
        </p:spPr>
        <p:txBody>
          <a:bodyPr lIns="0" tIns="0" rIns="0" bIns="0" rtlCol="0" anchor="t">
            <a:spAutoFit/>
          </a:bodyPr>
          <a:lstStyle/>
          <a:p>
            <a:pPr marL="0" lvl="0" indent="0" algn="ctr">
              <a:lnSpc>
                <a:spcPts val="10290"/>
              </a:lnSpc>
              <a:spcBef>
                <a:spcPct val="0"/>
              </a:spcBef>
            </a:pPr>
            <a:r>
              <a:rPr lang="en-US" sz="5400" u="none" strike="noStrike" dirty="0">
                <a:solidFill>
                  <a:srgbClr val="923030"/>
                </a:solidFill>
                <a:latin typeface="Cinzel Decorative"/>
                <a:ea typeface="Cinzel Decorative"/>
                <a:cs typeface="Cinzel Decorative"/>
                <a:sym typeface="Cinzel Decorative"/>
              </a:rPr>
              <a:t>DEVELOPMENT PROCESS</a:t>
            </a:r>
          </a:p>
        </p:txBody>
      </p:sp>
      <p:sp>
        <p:nvSpPr>
          <p:cNvPr id="15" name="TextBox 15">
            <a:extLst>
              <a:ext uri="{FF2B5EF4-FFF2-40B4-BE49-F238E27FC236}">
                <a16:creationId xmlns:a16="http://schemas.microsoft.com/office/drawing/2014/main" id="{FE8A3D12-FAA3-B365-8AE3-CE04D93855BE}"/>
              </a:ext>
            </a:extLst>
          </p:cNvPr>
          <p:cNvSpPr txBox="1"/>
          <p:nvPr/>
        </p:nvSpPr>
        <p:spPr>
          <a:xfrm>
            <a:off x="10206399" y="2330814"/>
            <a:ext cx="7776801" cy="6463308"/>
          </a:xfrm>
          <a:prstGeom prst="rect">
            <a:avLst/>
          </a:prstGeom>
        </p:spPr>
        <p:txBody>
          <a:bodyPr wrap="square" lIns="0" tIns="0" rIns="0" bIns="0" rtlCol="0" anchor="t">
            <a:spAutoFit/>
          </a:bodyPr>
          <a:lstStyle/>
          <a:p>
            <a:pPr marL="914400" lvl="2" indent="0" algn="l"/>
            <a:r>
              <a:rPr lang="en-US" sz="2000" b="1" dirty="0">
                <a:latin typeface="Cavolini" panose="03000502040302020204" pitchFamily="66" charset="0"/>
                <a:cs typeface="Cavolini" panose="03000502040302020204" pitchFamily="66" charset="0"/>
              </a:rPr>
              <a:t>Evaluation Metrics</a:t>
            </a:r>
          </a:p>
          <a:p>
            <a:pPr marL="914400" lvl="2" indent="0" algn="l"/>
            <a:endParaRPr lang="en-US" sz="2000" b="1" dirty="0">
              <a:latin typeface="Cavolini" panose="03000502040302020204" pitchFamily="66" charset="0"/>
              <a:cs typeface="Cavolini" panose="03000502040302020204" pitchFamily="66" charset="0"/>
            </a:endParaRPr>
          </a:p>
          <a:p>
            <a:pPr marL="914400" lvl="2" indent="0" algn="l"/>
            <a:r>
              <a:rPr lang="en-US" sz="2000" dirty="0">
                <a:latin typeface="Cavolini" panose="03000502040302020204" pitchFamily="66" charset="0"/>
                <a:cs typeface="Cavolini" panose="03000502040302020204" pitchFamily="66" charset="0"/>
              </a:rPr>
              <a:t>Confusion Matrix: It is a table that summarizes the performance of model</a:t>
            </a:r>
          </a:p>
          <a:p>
            <a:pPr marL="914400" lvl="2" indent="0" algn="l"/>
            <a:endParaRPr lang="en-US" sz="2000" dirty="0">
              <a:latin typeface="Cavolini" panose="03000502040302020204" pitchFamily="66" charset="0"/>
              <a:cs typeface="Cavolini" panose="03000502040302020204" pitchFamily="66" charset="0"/>
            </a:endParaRPr>
          </a:p>
          <a:p>
            <a:pPr marL="914400" lvl="2" indent="0" algn="l"/>
            <a:r>
              <a:rPr lang="en-US" sz="2000" dirty="0">
                <a:latin typeface="Cavolini" panose="03000502040302020204" pitchFamily="66" charset="0"/>
                <a:cs typeface="Cavolini" panose="03000502040302020204" pitchFamily="66" charset="0"/>
              </a:rPr>
              <a:t>True Positive: Correctly predicted positives.</a:t>
            </a:r>
          </a:p>
          <a:p>
            <a:pPr marL="914400" lvl="2" indent="0" algn="l"/>
            <a:r>
              <a:rPr lang="en-US" sz="2000" dirty="0">
                <a:latin typeface="Cavolini" panose="03000502040302020204" pitchFamily="66" charset="0"/>
                <a:cs typeface="Cavolini" panose="03000502040302020204" pitchFamily="66" charset="0"/>
              </a:rPr>
              <a:t>True Negative: Correctly predicted negatives.</a:t>
            </a:r>
          </a:p>
          <a:p>
            <a:pPr marL="914400" lvl="2" indent="0" algn="l"/>
            <a:r>
              <a:rPr lang="en-US" sz="2000" dirty="0">
                <a:latin typeface="Cavolini" panose="03000502040302020204" pitchFamily="66" charset="0"/>
                <a:cs typeface="Cavolini" panose="03000502040302020204" pitchFamily="66" charset="0"/>
              </a:rPr>
              <a:t>False Positive: Incorrectly predicted positives.</a:t>
            </a:r>
          </a:p>
          <a:p>
            <a:pPr marL="914400" lvl="2" indent="0" algn="l"/>
            <a:r>
              <a:rPr lang="en-US" sz="2000" dirty="0">
                <a:latin typeface="Cavolini" panose="03000502040302020204" pitchFamily="66" charset="0"/>
                <a:cs typeface="Cavolini" panose="03000502040302020204" pitchFamily="66" charset="0"/>
              </a:rPr>
              <a:t>False Negative: Incorrectly predicted negatives.</a:t>
            </a:r>
          </a:p>
          <a:p>
            <a:pPr marL="914400" lvl="2" indent="0" algn="l"/>
            <a:endParaRPr lang="en-US" sz="2000" dirty="0">
              <a:latin typeface="Cavolini" panose="03000502040302020204" pitchFamily="66" charset="0"/>
              <a:cs typeface="Cavolini" panose="03000502040302020204" pitchFamily="66" charset="0"/>
            </a:endParaRPr>
          </a:p>
          <a:p>
            <a:pPr marL="914400" lvl="2" indent="0" algn="l"/>
            <a:r>
              <a:rPr lang="en-US" sz="2000" dirty="0">
                <a:latin typeface="Cavolini" panose="03000502040302020204" pitchFamily="66" charset="0"/>
                <a:cs typeface="Cavolini" panose="03000502040302020204" pitchFamily="66" charset="0"/>
              </a:rPr>
              <a:t>Accuracy: Ratio of total correctly predicted values to total number of values.</a:t>
            </a:r>
          </a:p>
          <a:p>
            <a:pPr marL="914400" lvl="2" indent="0" algn="l"/>
            <a:endParaRPr lang="en-US" sz="2000" dirty="0">
              <a:latin typeface="Cavolini" panose="03000502040302020204" pitchFamily="66" charset="0"/>
              <a:cs typeface="Cavolini" panose="03000502040302020204" pitchFamily="66" charset="0"/>
            </a:endParaRPr>
          </a:p>
          <a:p>
            <a:pPr marL="914400" lvl="2" indent="0" algn="l"/>
            <a:r>
              <a:rPr lang="en-US" sz="2000" dirty="0">
                <a:latin typeface="Cavolini" panose="03000502040302020204" pitchFamily="66" charset="0"/>
                <a:cs typeface="Cavolini" panose="03000502040302020204" pitchFamily="66" charset="0"/>
              </a:rPr>
              <a:t>Precision: Ratio of correctly positive predicted to all positive predicted.</a:t>
            </a:r>
          </a:p>
          <a:p>
            <a:pPr marL="914400" lvl="2" indent="0" algn="l"/>
            <a:endParaRPr lang="en-US" sz="2000" dirty="0">
              <a:latin typeface="Cavolini" panose="03000502040302020204" pitchFamily="66" charset="0"/>
              <a:cs typeface="Cavolini" panose="03000502040302020204" pitchFamily="66" charset="0"/>
            </a:endParaRPr>
          </a:p>
          <a:p>
            <a:pPr marL="914400" lvl="2" indent="0" algn="l"/>
            <a:r>
              <a:rPr lang="en-US" sz="2000" dirty="0">
                <a:latin typeface="Cavolini" panose="03000502040302020204" pitchFamily="66" charset="0"/>
                <a:cs typeface="Cavolini" panose="03000502040302020204" pitchFamily="66" charset="0"/>
              </a:rPr>
              <a:t>Recall: Ratio of true positive to sum of true positive and false negative.</a:t>
            </a:r>
          </a:p>
          <a:p>
            <a:pPr marL="914400" lvl="2" indent="0" algn="l"/>
            <a:endParaRPr lang="en-US" sz="2000" dirty="0">
              <a:latin typeface="Cavolini" panose="03000502040302020204" pitchFamily="66" charset="0"/>
              <a:cs typeface="Cavolini" panose="03000502040302020204" pitchFamily="66" charset="0"/>
            </a:endParaRPr>
          </a:p>
          <a:p>
            <a:pPr marL="914400" lvl="2" indent="0" algn="l"/>
            <a:r>
              <a:rPr lang="en-US" sz="2000" dirty="0">
                <a:latin typeface="Cavolini" panose="03000502040302020204" pitchFamily="66" charset="0"/>
                <a:cs typeface="Cavolini" panose="03000502040302020204" pitchFamily="66" charset="0"/>
              </a:rPr>
              <a:t>F1-Score: It is the harmonic mean of precision and recall.</a:t>
            </a:r>
          </a:p>
        </p:txBody>
      </p:sp>
      <p:sp>
        <p:nvSpPr>
          <p:cNvPr id="17" name="Google Shape;546;p47">
            <a:extLst>
              <a:ext uri="{FF2B5EF4-FFF2-40B4-BE49-F238E27FC236}">
                <a16:creationId xmlns:a16="http://schemas.microsoft.com/office/drawing/2014/main" id="{E29FB7A5-3407-BC09-3330-B4907E573FBD}"/>
              </a:ext>
            </a:extLst>
          </p:cNvPr>
          <p:cNvSpPr txBox="1">
            <a:spLocks/>
          </p:cNvSpPr>
          <p:nvPr/>
        </p:nvSpPr>
        <p:spPr>
          <a:xfrm>
            <a:off x="685800" y="2423466"/>
            <a:ext cx="10206399" cy="6836294"/>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buNone/>
            </a:pPr>
            <a:r>
              <a:rPr lang="en-US" sz="2000" b="1" dirty="0">
                <a:latin typeface="Cavolini"/>
                <a:ea typeface="+mn-lt"/>
                <a:cs typeface="+mn-lt"/>
              </a:rPr>
              <a:t>  Data Splitting</a:t>
            </a:r>
            <a:endParaRPr lang="en-US" sz="2000" b="1" dirty="0">
              <a:latin typeface="Cavolini"/>
              <a:cs typeface="Cavolini"/>
            </a:endParaRPr>
          </a:p>
          <a:p>
            <a:pPr lvl="2">
              <a:buNone/>
            </a:pPr>
            <a:r>
              <a:rPr lang="en-US" sz="2000" dirty="0">
                <a:latin typeface="Cavolini"/>
                <a:ea typeface="+mn-lt"/>
                <a:cs typeface="+mn-lt"/>
              </a:rPr>
              <a:t>  Splitting the dataset enables training the model on one subset and testing its performance on unseen data.</a:t>
            </a:r>
            <a:endParaRPr lang="en-US" sz="2000" dirty="0">
              <a:latin typeface="Cavolini"/>
              <a:cs typeface="Cavolini"/>
            </a:endParaRPr>
          </a:p>
          <a:p>
            <a:pPr lvl="2">
              <a:buNone/>
            </a:pPr>
            <a:endParaRPr lang="en-US" sz="2000" dirty="0">
              <a:latin typeface="Cavolini"/>
              <a:cs typeface="Cavolini"/>
            </a:endParaRPr>
          </a:p>
          <a:p>
            <a:pPr lvl="2">
              <a:buNone/>
            </a:pPr>
            <a:r>
              <a:rPr lang="en-US" sz="2000" dirty="0">
                <a:latin typeface="Cavolini"/>
                <a:ea typeface="+mn-lt"/>
                <a:cs typeface="+mn-lt"/>
              </a:rPr>
              <a:t>  Implementation: The dataset is divided into training (80%) and testing (20%) subsets for model implementation..</a:t>
            </a:r>
            <a:endParaRPr lang="en-US" sz="2000" dirty="0">
              <a:latin typeface="Cavolini"/>
              <a:cs typeface="Cavolini"/>
            </a:endParaRPr>
          </a:p>
          <a:p>
            <a:pPr lvl="2">
              <a:buNone/>
            </a:pPr>
            <a:endParaRPr lang="en-US" sz="2000" dirty="0">
              <a:latin typeface="Cavolini"/>
              <a:cs typeface="Cavolini"/>
            </a:endParaRPr>
          </a:p>
          <a:p>
            <a:pPr lvl="2">
              <a:buNone/>
            </a:pPr>
            <a:r>
              <a:rPr lang="en-US" sz="2000" b="1" dirty="0">
                <a:latin typeface="Cavolini"/>
                <a:ea typeface="+mn-lt"/>
                <a:cs typeface="+mn-lt"/>
              </a:rPr>
              <a:t>  Model Implementation</a:t>
            </a:r>
            <a:endParaRPr lang="en-US" sz="2000" b="1" dirty="0">
              <a:latin typeface="Cavolini"/>
              <a:cs typeface="Cavolini"/>
            </a:endParaRPr>
          </a:p>
          <a:p>
            <a:pPr lvl="2">
              <a:buNone/>
            </a:pPr>
            <a:r>
              <a:rPr lang="en-US" sz="2000" dirty="0">
                <a:latin typeface="Cavolini"/>
                <a:ea typeface="+mn-lt"/>
                <a:cs typeface="+mn-lt"/>
              </a:rPr>
              <a:t>  Training machine learning algorithms uncovers patterns, enabling them to make accurate predictions based on new data.</a:t>
            </a:r>
            <a:endParaRPr lang="en-US" sz="2000" dirty="0">
              <a:latin typeface="Cavolini"/>
              <a:cs typeface="Cavolini"/>
            </a:endParaRPr>
          </a:p>
          <a:p>
            <a:pPr lvl="2">
              <a:buNone/>
            </a:pPr>
            <a:endParaRPr lang="en-US" sz="2000" dirty="0">
              <a:latin typeface="Cavolini"/>
              <a:cs typeface="Cavolini"/>
            </a:endParaRPr>
          </a:p>
          <a:p>
            <a:pPr marL="914400" lvl="2" indent="0">
              <a:buNone/>
            </a:pPr>
            <a:r>
              <a:rPr lang="en-US" sz="2000" dirty="0">
                <a:latin typeface="Cavolini"/>
                <a:ea typeface="+mn-lt"/>
                <a:cs typeface="+mn-lt"/>
              </a:rPr>
              <a:t> Implementation: SVM is trained on the training dataset, learning  relationships between wine properties and quality, and tested on the testing set for accuracy evaluation.</a:t>
            </a:r>
            <a:endParaRPr lang="en-US" sz="2000" dirty="0">
              <a:latin typeface="Cavolini"/>
              <a:cs typeface="Cavolini"/>
            </a:endParaRPr>
          </a:p>
        </p:txBody>
      </p:sp>
      <p:sp>
        <p:nvSpPr>
          <p:cNvPr id="13" name="Freeform 14">
            <a:extLst>
              <a:ext uri="{FF2B5EF4-FFF2-40B4-BE49-F238E27FC236}">
                <a16:creationId xmlns:a16="http://schemas.microsoft.com/office/drawing/2014/main" id="{B72C2790-6188-C984-F4B2-1286C8FEA6E2}"/>
              </a:ext>
            </a:extLst>
          </p:cNvPr>
          <p:cNvSpPr/>
          <p:nvPr/>
        </p:nvSpPr>
        <p:spPr>
          <a:xfrm rot="21333777">
            <a:off x="7675428" y="7779172"/>
            <a:ext cx="3134867" cy="2238806"/>
          </a:xfrm>
          <a:custGeom>
            <a:avLst/>
            <a:gdLst/>
            <a:ahLst/>
            <a:cxnLst/>
            <a:rect l="l" t="t" r="r" b="b"/>
            <a:pathLst>
              <a:path w="1211100" h="1152578">
                <a:moveTo>
                  <a:pt x="0" y="0"/>
                </a:moveTo>
                <a:lnTo>
                  <a:pt x="1211100" y="0"/>
                </a:lnTo>
                <a:lnTo>
                  <a:pt x="1211100" y="1152578"/>
                </a:lnTo>
                <a:lnTo>
                  <a:pt x="0" y="115257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dirty="0"/>
          </a:p>
        </p:txBody>
      </p:sp>
      <p:sp>
        <p:nvSpPr>
          <p:cNvPr id="14" name="Freeform 14">
            <a:extLst>
              <a:ext uri="{FF2B5EF4-FFF2-40B4-BE49-F238E27FC236}">
                <a16:creationId xmlns:a16="http://schemas.microsoft.com/office/drawing/2014/main" id="{73404D16-03A8-203A-3DC8-98A028B96DF1}"/>
              </a:ext>
            </a:extLst>
          </p:cNvPr>
          <p:cNvSpPr/>
          <p:nvPr/>
        </p:nvSpPr>
        <p:spPr>
          <a:xfrm flipH="1">
            <a:off x="29570" y="455653"/>
            <a:ext cx="2480930" cy="4848797"/>
          </a:xfrm>
          <a:custGeom>
            <a:avLst/>
            <a:gdLst/>
            <a:ahLst/>
            <a:cxnLst/>
            <a:rect l="l" t="t" r="r" b="b"/>
            <a:pathLst>
              <a:path w="2480930" h="4848797">
                <a:moveTo>
                  <a:pt x="2480930" y="0"/>
                </a:moveTo>
                <a:lnTo>
                  <a:pt x="0" y="0"/>
                </a:lnTo>
                <a:lnTo>
                  <a:pt x="0" y="4848796"/>
                </a:lnTo>
                <a:lnTo>
                  <a:pt x="2480930" y="4848796"/>
                </a:lnTo>
                <a:lnTo>
                  <a:pt x="248093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Tree>
    <p:extLst>
      <p:ext uri="{BB962C8B-B14F-4D97-AF65-F5344CB8AC3E}">
        <p14:creationId xmlns:p14="http://schemas.microsoft.com/office/powerpoint/2010/main" val="4268273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23030"/>
        </a:solidFill>
        <a:effectLst/>
      </p:bgPr>
    </p:bg>
    <p:spTree>
      <p:nvGrpSpPr>
        <p:cNvPr id="1" name="">
          <a:extLst>
            <a:ext uri="{FF2B5EF4-FFF2-40B4-BE49-F238E27FC236}">
              <a16:creationId xmlns:a16="http://schemas.microsoft.com/office/drawing/2014/main" id="{4CEA6A8D-3E20-B97C-AF52-F3553E46217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56DBBA0-F6B4-9EA6-6F08-C0094D993C36}"/>
              </a:ext>
            </a:extLst>
          </p:cNvPr>
          <p:cNvGrpSpPr/>
          <p:nvPr/>
        </p:nvGrpSpPr>
        <p:grpSpPr>
          <a:xfrm>
            <a:off x="-313346" y="321631"/>
            <a:ext cx="18914691" cy="47625"/>
            <a:chOff x="0" y="0"/>
            <a:chExt cx="4981647" cy="12543"/>
          </a:xfrm>
        </p:grpSpPr>
        <p:sp>
          <p:nvSpPr>
            <p:cNvPr id="3" name="Freeform 3">
              <a:extLst>
                <a:ext uri="{FF2B5EF4-FFF2-40B4-BE49-F238E27FC236}">
                  <a16:creationId xmlns:a16="http://schemas.microsoft.com/office/drawing/2014/main" id="{C7E41A5E-28AF-0960-36D4-B9CBF4E2B630}"/>
                </a:ext>
              </a:extLst>
            </p:cNvPr>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FDF5E5"/>
            </a:solidFill>
          </p:spPr>
          <p:txBody>
            <a:bodyPr/>
            <a:lstStyle/>
            <a:p>
              <a:endParaRPr lang="en-US"/>
            </a:p>
          </p:txBody>
        </p:sp>
        <p:sp>
          <p:nvSpPr>
            <p:cNvPr id="4" name="TextBox 4">
              <a:extLst>
                <a:ext uri="{FF2B5EF4-FFF2-40B4-BE49-F238E27FC236}">
                  <a16:creationId xmlns:a16="http://schemas.microsoft.com/office/drawing/2014/main" id="{55A23290-A476-7B3C-8B30-7C4082D48012}"/>
                </a:ext>
              </a:extLst>
            </p:cNvPr>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grpSp>
        <p:nvGrpSpPr>
          <p:cNvPr id="5" name="Group 5">
            <a:extLst>
              <a:ext uri="{FF2B5EF4-FFF2-40B4-BE49-F238E27FC236}">
                <a16:creationId xmlns:a16="http://schemas.microsoft.com/office/drawing/2014/main" id="{FACFA14B-0DB2-568A-4B5A-768911BB333E}"/>
              </a:ext>
            </a:extLst>
          </p:cNvPr>
          <p:cNvGrpSpPr/>
          <p:nvPr/>
        </p:nvGrpSpPr>
        <p:grpSpPr>
          <a:xfrm>
            <a:off x="-313346" y="9917744"/>
            <a:ext cx="18914691" cy="47625"/>
            <a:chOff x="0" y="0"/>
            <a:chExt cx="4981647" cy="12543"/>
          </a:xfrm>
        </p:grpSpPr>
        <p:sp>
          <p:nvSpPr>
            <p:cNvPr id="6" name="Freeform 6">
              <a:extLst>
                <a:ext uri="{FF2B5EF4-FFF2-40B4-BE49-F238E27FC236}">
                  <a16:creationId xmlns:a16="http://schemas.microsoft.com/office/drawing/2014/main" id="{56F55111-8EC9-8FA9-567E-46A7D76EC0B4}"/>
                </a:ext>
              </a:extLst>
            </p:cNvPr>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FDF5E5"/>
            </a:solidFill>
            <a:ln cap="sq">
              <a:noFill/>
              <a:prstDash val="solid"/>
              <a:miter/>
            </a:ln>
          </p:spPr>
          <p:txBody>
            <a:bodyPr/>
            <a:lstStyle/>
            <a:p>
              <a:endParaRPr lang="en-US"/>
            </a:p>
          </p:txBody>
        </p:sp>
        <p:sp>
          <p:nvSpPr>
            <p:cNvPr id="7" name="TextBox 7">
              <a:extLst>
                <a:ext uri="{FF2B5EF4-FFF2-40B4-BE49-F238E27FC236}">
                  <a16:creationId xmlns:a16="http://schemas.microsoft.com/office/drawing/2014/main" id="{6678CEE3-2058-1989-667A-74ABB5DF4572}"/>
                </a:ext>
              </a:extLst>
            </p:cNvPr>
            <p:cNvSpPr txBox="1"/>
            <p:nvPr/>
          </p:nvSpPr>
          <p:spPr>
            <a:xfrm>
              <a:off x="0" y="-38100"/>
              <a:ext cx="4981647" cy="50643"/>
            </a:xfrm>
            <a:prstGeom prst="rect">
              <a:avLst/>
            </a:prstGeom>
          </p:spPr>
          <p:txBody>
            <a:bodyPr lIns="50800" tIns="50800" rIns="50800" bIns="50800" rtlCol="0" anchor="ctr"/>
            <a:lstStyle/>
            <a:p>
              <a:pPr marL="0" lvl="0" indent="0" algn="ctr">
                <a:lnSpc>
                  <a:spcPts val="2940"/>
                </a:lnSpc>
                <a:spcBef>
                  <a:spcPct val="0"/>
                </a:spcBef>
              </a:pPr>
              <a:endParaRPr/>
            </a:p>
          </p:txBody>
        </p:sp>
      </p:grpSp>
      <p:sp>
        <p:nvSpPr>
          <p:cNvPr id="11" name="TextBox 11">
            <a:extLst>
              <a:ext uri="{FF2B5EF4-FFF2-40B4-BE49-F238E27FC236}">
                <a16:creationId xmlns:a16="http://schemas.microsoft.com/office/drawing/2014/main" id="{F476653A-A46F-D7BE-8BAB-4DDE619CDD98}"/>
              </a:ext>
            </a:extLst>
          </p:cNvPr>
          <p:cNvSpPr txBox="1"/>
          <p:nvPr/>
        </p:nvSpPr>
        <p:spPr>
          <a:xfrm rot="5400000">
            <a:off x="13029479" y="2876312"/>
            <a:ext cx="8504563" cy="1218282"/>
          </a:xfrm>
          <a:prstGeom prst="rect">
            <a:avLst/>
          </a:prstGeom>
        </p:spPr>
        <p:txBody>
          <a:bodyPr lIns="0" tIns="0" rIns="0" bIns="0" rtlCol="0" anchor="t">
            <a:spAutoFit/>
          </a:bodyPr>
          <a:lstStyle/>
          <a:p>
            <a:pPr marL="0" lvl="0" indent="0" algn="ctr">
              <a:lnSpc>
                <a:spcPts val="9479"/>
              </a:lnSpc>
              <a:spcBef>
                <a:spcPct val="0"/>
              </a:spcBef>
            </a:pPr>
            <a:r>
              <a:rPr lang="en-US" sz="7899" dirty="0">
                <a:solidFill>
                  <a:srgbClr val="FDF5E5"/>
                </a:solidFill>
                <a:latin typeface="Cinzel Decorative"/>
                <a:ea typeface="Cinzel Decorative"/>
                <a:cs typeface="Cinzel Decorative"/>
                <a:sym typeface="Cinzel Decorative"/>
              </a:rPr>
              <a:t>	RESULTS </a:t>
            </a:r>
          </a:p>
        </p:txBody>
      </p:sp>
      <p:graphicFrame>
        <p:nvGraphicFramePr>
          <p:cNvPr id="12" name="Table 11">
            <a:extLst>
              <a:ext uri="{FF2B5EF4-FFF2-40B4-BE49-F238E27FC236}">
                <a16:creationId xmlns:a16="http://schemas.microsoft.com/office/drawing/2014/main" id="{23B0AEF3-E482-5002-14DB-D708FEF008E9}"/>
              </a:ext>
            </a:extLst>
          </p:cNvPr>
          <p:cNvGraphicFramePr>
            <a:graphicFrameLocks noGrp="1"/>
          </p:cNvGraphicFramePr>
          <p:nvPr>
            <p:extLst>
              <p:ext uri="{D42A27DB-BD31-4B8C-83A1-F6EECF244321}">
                <p14:modId xmlns:p14="http://schemas.microsoft.com/office/powerpoint/2010/main" val="312934395"/>
              </p:ext>
            </p:extLst>
          </p:nvPr>
        </p:nvGraphicFramePr>
        <p:xfrm>
          <a:off x="1447800" y="891218"/>
          <a:ext cx="14935200" cy="8312275"/>
        </p:xfrm>
        <a:graphic>
          <a:graphicData uri="http://schemas.openxmlformats.org/drawingml/2006/table">
            <a:tbl>
              <a:tblPr firstRow="1" bandRow="1">
                <a:tableStyleId>{37CE84F3-28C3-443E-9E96-99CF82512B78}</a:tableStyleId>
              </a:tblPr>
              <a:tblGrid>
                <a:gridCol w="2489200">
                  <a:extLst>
                    <a:ext uri="{9D8B030D-6E8A-4147-A177-3AD203B41FA5}">
                      <a16:colId xmlns:a16="http://schemas.microsoft.com/office/drawing/2014/main" val="4059032122"/>
                    </a:ext>
                  </a:extLst>
                </a:gridCol>
                <a:gridCol w="2489200">
                  <a:extLst>
                    <a:ext uri="{9D8B030D-6E8A-4147-A177-3AD203B41FA5}">
                      <a16:colId xmlns:a16="http://schemas.microsoft.com/office/drawing/2014/main" val="696378420"/>
                    </a:ext>
                  </a:extLst>
                </a:gridCol>
                <a:gridCol w="2489200">
                  <a:extLst>
                    <a:ext uri="{9D8B030D-6E8A-4147-A177-3AD203B41FA5}">
                      <a16:colId xmlns:a16="http://schemas.microsoft.com/office/drawing/2014/main" val="3406638470"/>
                    </a:ext>
                  </a:extLst>
                </a:gridCol>
                <a:gridCol w="2489200">
                  <a:extLst>
                    <a:ext uri="{9D8B030D-6E8A-4147-A177-3AD203B41FA5}">
                      <a16:colId xmlns:a16="http://schemas.microsoft.com/office/drawing/2014/main" val="222194974"/>
                    </a:ext>
                  </a:extLst>
                </a:gridCol>
                <a:gridCol w="2489200">
                  <a:extLst>
                    <a:ext uri="{9D8B030D-6E8A-4147-A177-3AD203B41FA5}">
                      <a16:colId xmlns:a16="http://schemas.microsoft.com/office/drawing/2014/main" val="3334211879"/>
                    </a:ext>
                  </a:extLst>
                </a:gridCol>
                <a:gridCol w="2489200">
                  <a:extLst>
                    <a:ext uri="{9D8B030D-6E8A-4147-A177-3AD203B41FA5}">
                      <a16:colId xmlns:a16="http://schemas.microsoft.com/office/drawing/2014/main" val="137971404"/>
                    </a:ext>
                  </a:extLst>
                </a:gridCol>
              </a:tblGrid>
              <a:tr h="990693">
                <a:tc>
                  <a:txBody>
                    <a:bodyPr/>
                    <a:lstStyle/>
                    <a:p>
                      <a:r>
                        <a:rPr lang="en-US" sz="2400" dirty="0">
                          <a:latin typeface="Cavolini" panose="03000502040302020204" pitchFamily="66" charset="0"/>
                          <a:cs typeface="Cavolini" panose="03000502040302020204" pitchFamily="66" charset="0"/>
                        </a:rPr>
                        <a:t>Model</a:t>
                      </a:r>
                    </a:p>
                  </a:txBody>
                  <a:tcPr/>
                </a:tc>
                <a:tc>
                  <a:txBody>
                    <a:bodyPr/>
                    <a:lstStyle/>
                    <a:p>
                      <a:r>
                        <a:rPr lang="en-US" sz="2400" dirty="0">
                          <a:latin typeface="Cavolini" panose="03000502040302020204" pitchFamily="66" charset="0"/>
                          <a:cs typeface="Cavolini" panose="03000502040302020204" pitchFamily="66" charset="0"/>
                        </a:rPr>
                        <a:t>Class</a:t>
                      </a:r>
                    </a:p>
                  </a:txBody>
                  <a:tcPr/>
                </a:tc>
                <a:tc>
                  <a:txBody>
                    <a:bodyPr/>
                    <a:lstStyle/>
                    <a:p>
                      <a:r>
                        <a:rPr lang="en-US" sz="2400" dirty="0" err="1">
                          <a:latin typeface="Cavolini" panose="03000502040302020204" pitchFamily="66" charset="0"/>
                          <a:cs typeface="Cavolini" panose="03000502040302020204" pitchFamily="66" charset="0"/>
                        </a:rPr>
                        <a:t>Preicision</a:t>
                      </a:r>
                      <a:endParaRPr lang="en-US" sz="2400" dirty="0">
                        <a:latin typeface="Cavolini" panose="03000502040302020204" pitchFamily="66" charset="0"/>
                        <a:cs typeface="Cavolini" panose="03000502040302020204" pitchFamily="66" charset="0"/>
                      </a:endParaRPr>
                    </a:p>
                  </a:txBody>
                  <a:tcPr/>
                </a:tc>
                <a:tc>
                  <a:txBody>
                    <a:bodyPr/>
                    <a:lstStyle/>
                    <a:p>
                      <a:r>
                        <a:rPr lang="en-US" sz="2400" dirty="0">
                          <a:latin typeface="Cavolini" panose="03000502040302020204" pitchFamily="66" charset="0"/>
                          <a:cs typeface="Cavolini" panose="03000502040302020204" pitchFamily="66" charset="0"/>
                        </a:rPr>
                        <a:t>Recall</a:t>
                      </a:r>
                    </a:p>
                  </a:txBody>
                  <a:tcPr/>
                </a:tc>
                <a:tc>
                  <a:txBody>
                    <a:bodyPr/>
                    <a:lstStyle/>
                    <a:p>
                      <a:r>
                        <a:rPr lang="en-US" sz="2400" dirty="0">
                          <a:latin typeface="Cavolini" panose="03000502040302020204" pitchFamily="66" charset="0"/>
                          <a:cs typeface="Cavolini" panose="03000502040302020204" pitchFamily="66" charset="0"/>
                        </a:rPr>
                        <a:t>F1-Score</a:t>
                      </a:r>
                    </a:p>
                  </a:txBody>
                  <a:tcPr/>
                </a:tc>
                <a:tc>
                  <a:txBody>
                    <a:bodyPr/>
                    <a:lstStyle/>
                    <a:p>
                      <a:r>
                        <a:rPr lang="en-US" sz="2400" dirty="0">
                          <a:latin typeface="Cavolini" panose="03000502040302020204" pitchFamily="66" charset="0"/>
                          <a:cs typeface="Cavolini" panose="03000502040302020204" pitchFamily="66" charset="0"/>
                        </a:rPr>
                        <a:t>Accuracy</a:t>
                      </a:r>
                    </a:p>
                  </a:txBody>
                  <a:tcPr/>
                </a:tc>
                <a:extLst>
                  <a:ext uri="{0D108BD9-81ED-4DB2-BD59-A6C34878D82A}">
                    <a16:rowId xmlns:a16="http://schemas.microsoft.com/office/drawing/2014/main" val="2312499237"/>
                  </a:ext>
                </a:extLst>
              </a:tr>
              <a:tr h="904546">
                <a:tc>
                  <a:txBody>
                    <a:bodyPr/>
                    <a:lstStyle/>
                    <a:p>
                      <a:r>
                        <a:rPr lang="en-US" sz="2400" dirty="0">
                          <a:latin typeface="Cavolini" panose="03000502040302020204" pitchFamily="66" charset="0"/>
                          <a:cs typeface="Cavolini" panose="03000502040302020204" pitchFamily="66" charset="0"/>
                        </a:rPr>
                        <a:t>SVM Before Tuning</a:t>
                      </a:r>
                    </a:p>
                  </a:txBody>
                  <a:tcPr/>
                </a:tc>
                <a:tc>
                  <a:txBody>
                    <a:bodyPr/>
                    <a:lstStyle/>
                    <a:p>
                      <a:r>
                        <a:rPr lang="en-US" sz="2400" dirty="0">
                          <a:latin typeface="Cavolini" panose="03000502040302020204" pitchFamily="66" charset="0"/>
                          <a:cs typeface="Cavolini" panose="03000502040302020204" pitchFamily="66" charset="0"/>
                        </a:rPr>
                        <a:t>Bad</a:t>
                      </a:r>
                    </a:p>
                  </a:txBody>
                  <a:tcPr/>
                </a:tc>
                <a:tc>
                  <a:txBody>
                    <a:bodyPr/>
                    <a:lstStyle/>
                    <a:p>
                      <a:r>
                        <a:rPr lang="en-US" sz="2400" dirty="0">
                          <a:latin typeface="Cavolini" panose="03000502040302020204" pitchFamily="66" charset="0"/>
                          <a:cs typeface="Cavolini" panose="03000502040302020204" pitchFamily="66" charset="0"/>
                        </a:rPr>
                        <a:t>0.94</a:t>
                      </a:r>
                    </a:p>
                  </a:txBody>
                  <a:tcPr/>
                </a:tc>
                <a:tc>
                  <a:txBody>
                    <a:bodyPr/>
                    <a:lstStyle/>
                    <a:p>
                      <a:r>
                        <a:rPr lang="en-US" sz="2400" dirty="0">
                          <a:latin typeface="Cavolini" panose="03000502040302020204" pitchFamily="66" charset="0"/>
                          <a:cs typeface="Cavolini" panose="03000502040302020204" pitchFamily="66" charset="0"/>
                        </a:rPr>
                        <a:t>0.80</a:t>
                      </a:r>
                    </a:p>
                  </a:txBody>
                  <a:tcPr/>
                </a:tc>
                <a:tc>
                  <a:txBody>
                    <a:bodyPr/>
                    <a:lstStyle/>
                    <a:p>
                      <a:r>
                        <a:rPr lang="en-US" sz="2400" dirty="0">
                          <a:latin typeface="Cavolini" panose="03000502040302020204" pitchFamily="66" charset="0"/>
                          <a:cs typeface="Cavolini" panose="03000502040302020204" pitchFamily="66" charset="0"/>
                        </a:rPr>
                        <a:t>0.86</a:t>
                      </a:r>
                    </a:p>
                  </a:txBody>
                  <a:tcPr/>
                </a:tc>
                <a:tc>
                  <a:txBody>
                    <a:bodyPr/>
                    <a:lstStyle/>
                    <a:p>
                      <a:r>
                        <a:rPr lang="en-US" sz="2400" dirty="0">
                          <a:latin typeface="Cavolini" panose="03000502040302020204" pitchFamily="66" charset="0"/>
                          <a:cs typeface="Cavolini" panose="03000502040302020204" pitchFamily="66" charset="0"/>
                        </a:rPr>
                        <a:t>0.87</a:t>
                      </a:r>
                    </a:p>
                  </a:txBody>
                  <a:tcPr/>
                </a:tc>
                <a:extLst>
                  <a:ext uri="{0D108BD9-81ED-4DB2-BD59-A6C34878D82A}">
                    <a16:rowId xmlns:a16="http://schemas.microsoft.com/office/drawing/2014/main" val="4029633114"/>
                  </a:ext>
                </a:extLst>
              </a:tr>
              <a:tr h="732018">
                <a:tc>
                  <a:txBody>
                    <a:bodyPr/>
                    <a:lstStyle/>
                    <a:p>
                      <a:endParaRPr lang="en-US" sz="2400" dirty="0">
                        <a:latin typeface="Cavolini" panose="03000502040302020204" pitchFamily="66" charset="0"/>
                        <a:cs typeface="Cavolini" panose="03000502040302020204" pitchFamily="66" charset="0"/>
                      </a:endParaRPr>
                    </a:p>
                  </a:txBody>
                  <a:tcPr/>
                </a:tc>
                <a:tc>
                  <a:txBody>
                    <a:bodyPr/>
                    <a:lstStyle/>
                    <a:p>
                      <a:r>
                        <a:rPr lang="en-US" sz="2400" dirty="0">
                          <a:latin typeface="Cavolini" panose="03000502040302020204" pitchFamily="66" charset="0"/>
                          <a:cs typeface="Cavolini" panose="03000502040302020204" pitchFamily="66" charset="0"/>
                        </a:rPr>
                        <a:t>Good</a:t>
                      </a:r>
                    </a:p>
                  </a:txBody>
                  <a:tcPr/>
                </a:tc>
                <a:tc>
                  <a:txBody>
                    <a:bodyPr/>
                    <a:lstStyle/>
                    <a:p>
                      <a:r>
                        <a:rPr lang="en-US" sz="2400" dirty="0">
                          <a:latin typeface="Cavolini" panose="03000502040302020204" pitchFamily="66" charset="0"/>
                          <a:cs typeface="Cavolini" panose="03000502040302020204" pitchFamily="66" charset="0"/>
                        </a:rPr>
                        <a:t>0.81</a:t>
                      </a:r>
                    </a:p>
                  </a:txBody>
                  <a:tcPr/>
                </a:tc>
                <a:tc>
                  <a:txBody>
                    <a:bodyPr/>
                    <a:lstStyle/>
                    <a:p>
                      <a:r>
                        <a:rPr lang="en-US" sz="2400" dirty="0">
                          <a:latin typeface="Cavolini" panose="03000502040302020204" pitchFamily="66" charset="0"/>
                          <a:cs typeface="Cavolini" panose="03000502040302020204" pitchFamily="66" charset="0"/>
                        </a:rPr>
                        <a:t>0.95</a:t>
                      </a:r>
                    </a:p>
                  </a:txBody>
                  <a:tcPr/>
                </a:tc>
                <a:tc>
                  <a:txBody>
                    <a:bodyPr/>
                    <a:lstStyle/>
                    <a:p>
                      <a:r>
                        <a:rPr lang="en-US" sz="2400" dirty="0">
                          <a:latin typeface="Cavolini" panose="03000502040302020204" pitchFamily="66" charset="0"/>
                          <a:cs typeface="Cavolini" panose="03000502040302020204" pitchFamily="66" charset="0"/>
                        </a:rPr>
                        <a:t>0.88</a:t>
                      </a:r>
                    </a:p>
                  </a:txBody>
                  <a:tcPr/>
                </a:tc>
                <a:tc>
                  <a:txBody>
                    <a:bodyPr/>
                    <a:lstStyle/>
                    <a:p>
                      <a:endParaRPr lang="en-US" sz="2400" dirty="0">
                        <a:latin typeface="Cavolini" panose="03000502040302020204" pitchFamily="66" charset="0"/>
                        <a:cs typeface="Cavolini" panose="03000502040302020204" pitchFamily="66" charset="0"/>
                      </a:endParaRPr>
                    </a:p>
                  </a:txBody>
                  <a:tcPr/>
                </a:tc>
                <a:extLst>
                  <a:ext uri="{0D108BD9-81ED-4DB2-BD59-A6C34878D82A}">
                    <a16:rowId xmlns:a16="http://schemas.microsoft.com/office/drawing/2014/main" val="1042532387"/>
                  </a:ext>
                </a:extLst>
              </a:tr>
              <a:tr h="12922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Cavolini" panose="03000502040302020204" pitchFamily="66" charset="0"/>
                          <a:cs typeface="Cavolini" panose="03000502040302020204" pitchFamily="66" charset="0"/>
                        </a:rPr>
                        <a:t>SVM after Tuning</a:t>
                      </a:r>
                    </a:p>
                    <a:p>
                      <a:endParaRPr lang="en-US" sz="2400" dirty="0">
                        <a:latin typeface="Cavolini" panose="03000502040302020204" pitchFamily="66" charset="0"/>
                        <a:cs typeface="Cavolini" panose="03000502040302020204" pitchFamily="66" charset="0"/>
                      </a:endParaRPr>
                    </a:p>
                  </a:txBody>
                  <a:tcPr/>
                </a:tc>
                <a:tc>
                  <a:txBody>
                    <a:bodyPr/>
                    <a:lstStyle/>
                    <a:p>
                      <a:r>
                        <a:rPr lang="en-US" sz="2400" dirty="0">
                          <a:latin typeface="Cavolini" panose="03000502040302020204" pitchFamily="66" charset="0"/>
                          <a:cs typeface="Cavolini" panose="03000502040302020204" pitchFamily="66" charset="0"/>
                        </a:rPr>
                        <a:t>Bad</a:t>
                      </a:r>
                    </a:p>
                  </a:txBody>
                  <a:tcPr/>
                </a:tc>
                <a:tc>
                  <a:txBody>
                    <a:bodyPr/>
                    <a:lstStyle/>
                    <a:p>
                      <a:r>
                        <a:rPr lang="en-US" sz="2400" dirty="0">
                          <a:latin typeface="Cavolini" panose="03000502040302020204" pitchFamily="66" charset="0"/>
                          <a:cs typeface="Cavolini" panose="03000502040302020204" pitchFamily="66" charset="0"/>
                        </a:rPr>
                        <a:t>0.97</a:t>
                      </a:r>
                    </a:p>
                  </a:txBody>
                  <a:tcPr/>
                </a:tc>
                <a:tc>
                  <a:txBody>
                    <a:bodyPr/>
                    <a:lstStyle/>
                    <a:p>
                      <a:r>
                        <a:rPr lang="en-US" sz="2400" dirty="0">
                          <a:latin typeface="Cavolini" panose="03000502040302020204" pitchFamily="66" charset="0"/>
                          <a:cs typeface="Cavolini" panose="03000502040302020204" pitchFamily="66" charset="0"/>
                        </a:rPr>
                        <a:t>0.89</a:t>
                      </a:r>
                    </a:p>
                  </a:txBody>
                  <a:tcPr/>
                </a:tc>
                <a:tc>
                  <a:txBody>
                    <a:bodyPr/>
                    <a:lstStyle/>
                    <a:p>
                      <a:r>
                        <a:rPr lang="en-US" sz="2400" dirty="0">
                          <a:latin typeface="Cavolini" panose="03000502040302020204" pitchFamily="66" charset="0"/>
                          <a:cs typeface="Cavolini" panose="03000502040302020204" pitchFamily="66" charset="0"/>
                        </a:rPr>
                        <a:t>0.93</a:t>
                      </a:r>
                    </a:p>
                  </a:txBody>
                  <a:tcPr/>
                </a:tc>
                <a:tc>
                  <a:txBody>
                    <a:bodyPr/>
                    <a:lstStyle/>
                    <a:p>
                      <a:r>
                        <a:rPr lang="en-US" sz="2400" dirty="0">
                          <a:latin typeface="Cavolini" panose="03000502040302020204" pitchFamily="66" charset="0"/>
                          <a:cs typeface="Cavolini" panose="03000502040302020204" pitchFamily="66" charset="0"/>
                        </a:rPr>
                        <a:t>0.93</a:t>
                      </a:r>
                    </a:p>
                  </a:txBody>
                  <a:tcPr/>
                </a:tc>
                <a:extLst>
                  <a:ext uri="{0D108BD9-81ED-4DB2-BD59-A6C34878D82A}">
                    <a16:rowId xmlns:a16="http://schemas.microsoft.com/office/drawing/2014/main" val="1876775135"/>
                  </a:ext>
                </a:extLst>
              </a:tr>
              <a:tr h="732018">
                <a:tc>
                  <a:txBody>
                    <a:bodyPr/>
                    <a:lstStyle/>
                    <a:p>
                      <a:endParaRPr lang="en-US" sz="2400">
                        <a:latin typeface="Cavolini" panose="03000502040302020204" pitchFamily="66" charset="0"/>
                        <a:cs typeface="Cavolini" panose="03000502040302020204" pitchFamily="66" charset="0"/>
                      </a:endParaRPr>
                    </a:p>
                  </a:txBody>
                  <a:tcPr/>
                </a:tc>
                <a:tc>
                  <a:txBody>
                    <a:bodyPr/>
                    <a:lstStyle/>
                    <a:p>
                      <a:r>
                        <a:rPr lang="en-US" sz="2400" dirty="0">
                          <a:latin typeface="Cavolini" panose="03000502040302020204" pitchFamily="66" charset="0"/>
                          <a:cs typeface="Cavolini" panose="03000502040302020204" pitchFamily="66" charset="0"/>
                        </a:rPr>
                        <a:t>Good</a:t>
                      </a:r>
                    </a:p>
                  </a:txBody>
                  <a:tcPr/>
                </a:tc>
                <a:tc>
                  <a:txBody>
                    <a:bodyPr/>
                    <a:lstStyle/>
                    <a:p>
                      <a:r>
                        <a:rPr lang="en-US" sz="2400" dirty="0">
                          <a:latin typeface="Cavolini" panose="03000502040302020204" pitchFamily="66" charset="0"/>
                          <a:cs typeface="Cavolini" panose="03000502040302020204" pitchFamily="66" charset="0"/>
                        </a:rPr>
                        <a:t>0.89</a:t>
                      </a:r>
                    </a:p>
                  </a:txBody>
                  <a:tcPr/>
                </a:tc>
                <a:tc>
                  <a:txBody>
                    <a:bodyPr/>
                    <a:lstStyle/>
                    <a:p>
                      <a:r>
                        <a:rPr lang="en-US" sz="2400" dirty="0">
                          <a:latin typeface="Cavolini" panose="03000502040302020204" pitchFamily="66" charset="0"/>
                          <a:cs typeface="Cavolini" panose="03000502040302020204" pitchFamily="66" charset="0"/>
                        </a:rPr>
                        <a:t>0.97</a:t>
                      </a:r>
                    </a:p>
                  </a:txBody>
                  <a:tcPr/>
                </a:tc>
                <a:tc>
                  <a:txBody>
                    <a:bodyPr/>
                    <a:lstStyle/>
                    <a:p>
                      <a:r>
                        <a:rPr lang="en-US" sz="2400" dirty="0">
                          <a:latin typeface="Cavolini" panose="03000502040302020204" pitchFamily="66" charset="0"/>
                          <a:cs typeface="Cavolini" panose="03000502040302020204" pitchFamily="66" charset="0"/>
                        </a:rPr>
                        <a:t>0.93</a:t>
                      </a:r>
                    </a:p>
                  </a:txBody>
                  <a:tcPr/>
                </a:tc>
                <a:tc>
                  <a:txBody>
                    <a:bodyPr/>
                    <a:lstStyle/>
                    <a:p>
                      <a:endParaRPr lang="en-US" sz="2400" dirty="0">
                        <a:latin typeface="Cavolini" panose="03000502040302020204" pitchFamily="66" charset="0"/>
                        <a:cs typeface="Cavolini" panose="03000502040302020204" pitchFamily="66" charset="0"/>
                      </a:endParaRPr>
                    </a:p>
                  </a:txBody>
                  <a:tcPr/>
                </a:tc>
                <a:extLst>
                  <a:ext uri="{0D108BD9-81ED-4DB2-BD59-A6C34878D82A}">
                    <a16:rowId xmlns:a16="http://schemas.microsoft.com/office/drawing/2014/main" val="1512756861"/>
                  </a:ext>
                </a:extLst>
              </a:tr>
              <a:tr h="1292209">
                <a:tc>
                  <a:txBody>
                    <a:bodyPr/>
                    <a:lstStyle/>
                    <a:p>
                      <a:r>
                        <a:rPr lang="en-US" sz="2400" dirty="0">
                          <a:latin typeface="Cavolini" panose="03000502040302020204" pitchFamily="66" charset="0"/>
                          <a:cs typeface="Cavolini" panose="03000502040302020204" pitchFamily="66" charset="0"/>
                        </a:rPr>
                        <a:t>Decision Tree Classifier</a:t>
                      </a:r>
                    </a:p>
                  </a:txBody>
                  <a:tcPr/>
                </a:tc>
                <a:tc>
                  <a:txBody>
                    <a:bodyPr/>
                    <a:lstStyle/>
                    <a:p>
                      <a:r>
                        <a:rPr lang="en-US" sz="2400" dirty="0">
                          <a:latin typeface="Cavolini" panose="03000502040302020204" pitchFamily="66" charset="0"/>
                          <a:cs typeface="Cavolini" panose="03000502040302020204" pitchFamily="66" charset="0"/>
                        </a:rPr>
                        <a:t>Bad</a:t>
                      </a:r>
                    </a:p>
                  </a:txBody>
                  <a:tcPr/>
                </a:tc>
                <a:tc>
                  <a:txBody>
                    <a:bodyPr/>
                    <a:lstStyle/>
                    <a:p>
                      <a:r>
                        <a:rPr lang="en-US" sz="2400" dirty="0">
                          <a:latin typeface="Cavolini" panose="03000502040302020204" pitchFamily="66" charset="0"/>
                          <a:cs typeface="Cavolini" panose="03000502040302020204" pitchFamily="66" charset="0"/>
                        </a:rPr>
                        <a:t>0.95</a:t>
                      </a:r>
                    </a:p>
                  </a:txBody>
                  <a:tcPr/>
                </a:tc>
                <a:tc>
                  <a:txBody>
                    <a:bodyPr/>
                    <a:lstStyle/>
                    <a:p>
                      <a:r>
                        <a:rPr lang="en-US" sz="2400" dirty="0">
                          <a:latin typeface="Cavolini" panose="03000502040302020204" pitchFamily="66" charset="0"/>
                          <a:cs typeface="Cavolini" panose="03000502040302020204" pitchFamily="66" charset="0"/>
                        </a:rPr>
                        <a:t>0.88</a:t>
                      </a:r>
                    </a:p>
                  </a:txBody>
                  <a:tcPr/>
                </a:tc>
                <a:tc>
                  <a:txBody>
                    <a:bodyPr/>
                    <a:lstStyle/>
                    <a:p>
                      <a:r>
                        <a:rPr lang="en-US" sz="2400" dirty="0">
                          <a:latin typeface="Cavolini" panose="03000502040302020204" pitchFamily="66" charset="0"/>
                          <a:cs typeface="Cavolini" panose="03000502040302020204" pitchFamily="66" charset="0"/>
                        </a:rPr>
                        <a:t>0.91</a:t>
                      </a:r>
                    </a:p>
                  </a:txBody>
                  <a:tcPr/>
                </a:tc>
                <a:tc>
                  <a:txBody>
                    <a:bodyPr/>
                    <a:lstStyle/>
                    <a:p>
                      <a:r>
                        <a:rPr lang="en-US" sz="2400" dirty="0">
                          <a:latin typeface="Cavolini" panose="03000502040302020204" pitchFamily="66" charset="0"/>
                          <a:cs typeface="Cavolini" panose="03000502040302020204" pitchFamily="66" charset="0"/>
                        </a:rPr>
                        <a:t>0.91</a:t>
                      </a:r>
                    </a:p>
                  </a:txBody>
                  <a:tcPr/>
                </a:tc>
                <a:extLst>
                  <a:ext uri="{0D108BD9-81ED-4DB2-BD59-A6C34878D82A}">
                    <a16:rowId xmlns:a16="http://schemas.microsoft.com/office/drawing/2014/main" val="3242699552"/>
                  </a:ext>
                </a:extLst>
              </a:tr>
              <a:tr h="732018">
                <a:tc>
                  <a:txBody>
                    <a:bodyPr/>
                    <a:lstStyle/>
                    <a:p>
                      <a:endParaRPr lang="en-US" sz="2400" dirty="0">
                        <a:latin typeface="Cavolini" panose="03000502040302020204" pitchFamily="66" charset="0"/>
                        <a:cs typeface="Cavolini" panose="03000502040302020204" pitchFamily="66" charset="0"/>
                      </a:endParaRPr>
                    </a:p>
                  </a:txBody>
                  <a:tcPr/>
                </a:tc>
                <a:tc>
                  <a:txBody>
                    <a:bodyPr/>
                    <a:lstStyle/>
                    <a:p>
                      <a:r>
                        <a:rPr lang="en-US" sz="2400" dirty="0">
                          <a:latin typeface="Cavolini" panose="03000502040302020204" pitchFamily="66" charset="0"/>
                          <a:cs typeface="Cavolini" panose="03000502040302020204" pitchFamily="66" charset="0"/>
                        </a:rPr>
                        <a:t>Good</a:t>
                      </a:r>
                    </a:p>
                  </a:txBody>
                  <a:tcPr/>
                </a:tc>
                <a:tc>
                  <a:txBody>
                    <a:bodyPr/>
                    <a:lstStyle/>
                    <a:p>
                      <a:r>
                        <a:rPr lang="en-US" sz="2400" dirty="0">
                          <a:latin typeface="Cavolini" panose="03000502040302020204" pitchFamily="66" charset="0"/>
                          <a:cs typeface="Cavolini" panose="03000502040302020204" pitchFamily="66" charset="0"/>
                        </a:rPr>
                        <a:t>0.88</a:t>
                      </a:r>
                    </a:p>
                  </a:txBody>
                  <a:tcPr/>
                </a:tc>
                <a:tc>
                  <a:txBody>
                    <a:bodyPr/>
                    <a:lstStyle/>
                    <a:p>
                      <a:r>
                        <a:rPr lang="en-US" sz="2400" dirty="0">
                          <a:latin typeface="Cavolini" panose="03000502040302020204" pitchFamily="66" charset="0"/>
                          <a:cs typeface="Cavolini" panose="03000502040302020204" pitchFamily="66" charset="0"/>
                        </a:rPr>
                        <a:t>0.96</a:t>
                      </a:r>
                    </a:p>
                  </a:txBody>
                  <a:tcPr/>
                </a:tc>
                <a:tc>
                  <a:txBody>
                    <a:bodyPr/>
                    <a:lstStyle/>
                    <a:p>
                      <a:r>
                        <a:rPr lang="en-US" sz="2400" dirty="0">
                          <a:latin typeface="Cavolini" panose="03000502040302020204" pitchFamily="66" charset="0"/>
                          <a:cs typeface="Cavolini" panose="03000502040302020204" pitchFamily="66" charset="0"/>
                        </a:rPr>
                        <a:t>0.92</a:t>
                      </a:r>
                    </a:p>
                  </a:txBody>
                  <a:tcPr/>
                </a:tc>
                <a:tc>
                  <a:txBody>
                    <a:bodyPr/>
                    <a:lstStyle/>
                    <a:p>
                      <a:endParaRPr lang="en-US" sz="2400" dirty="0">
                        <a:latin typeface="Cavolini" panose="03000502040302020204" pitchFamily="66" charset="0"/>
                        <a:cs typeface="Cavolini" panose="03000502040302020204" pitchFamily="66" charset="0"/>
                      </a:endParaRPr>
                    </a:p>
                  </a:txBody>
                  <a:tcPr/>
                </a:tc>
                <a:extLst>
                  <a:ext uri="{0D108BD9-81ED-4DB2-BD59-A6C34878D82A}">
                    <a16:rowId xmlns:a16="http://schemas.microsoft.com/office/drawing/2014/main" val="1173909734"/>
                  </a:ext>
                </a:extLst>
              </a:tr>
              <a:tr h="904546">
                <a:tc>
                  <a:txBody>
                    <a:bodyPr/>
                    <a:lstStyle/>
                    <a:p>
                      <a:r>
                        <a:rPr lang="en-US" sz="2400" dirty="0">
                          <a:latin typeface="Cavolini" panose="03000502040302020204" pitchFamily="66" charset="0"/>
                          <a:cs typeface="Cavolini" panose="03000502040302020204" pitchFamily="66" charset="0"/>
                        </a:rPr>
                        <a:t>Bagging Classifier</a:t>
                      </a:r>
                    </a:p>
                  </a:txBody>
                  <a:tcPr/>
                </a:tc>
                <a:tc>
                  <a:txBody>
                    <a:bodyPr/>
                    <a:lstStyle/>
                    <a:p>
                      <a:r>
                        <a:rPr lang="en-US" sz="2400" dirty="0">
                          <a:latin typeface="Cavolini" panose="03000502040302020204" pitchFamily="66" charset="0"/>
                          <a:cs typeface="Cavolini" panose="03000502040302020204" pitchFamily="66" charset="0"/>
                        </a:rPr>
                        <a:t>Bad</a:t>
                      </a:r>
                    </a:p>
                  </a:txBody>
                  <a:tcPr/>
                </a:tc>
                <a:tc>
                  <a:txBody>
                    <a:bodyPr/>
                    <a:lstStyle/>
                    <a:p>
                      <a:r>
                        <a:rPr lang="en-US" sz="2400" dirty="0">
                          <a:latin typeface="Cavolini" panose="03000502040302020204" pitchFamily="66" charset="0"/>
                          <a:cs typeface="Cavolini" panose="03000502040302020204" pitchFamily="66" charset="0"/>
                        </a:rPr>
                        <a:t>0.98</a:t>
                      </a:r>
                    </a:p>
                  </a:txBody>
                  <a:tcPr/>
                </a:tc>
                <a:tc>
                  <a:txBody>
                    <a:bodyPr/>
                    <a:lstStyle/>
                    <a:p>
                      <a:r>
                        <a:rPr lang="en-US" sz="2400" dirty="0">
                          <a:latin typeface="Cavolini" panose="03000502040302020204" pitchFamily="66" charset="0"/>
                          <a:cs typeface="Cavolini" panose="03000502040302020204" pitchFamily="66" charset="0"/>
                        </a:rPr>
                        <a:t>0.90</a:t>
                      </a:r>
                    </a:p>
                  </a:txBody>
                  <a:tcPr/>
                </a:tc>
                <a:tc>
                  <a:txBody>
                    <a:bodyPr/>
                    <a:lstStyle/>
                    <a:p>
                      <a:r>
                        <a:rPr lang="en-US" sz="2400" dirty="0">
                          <a:latin typeface="Cavolini" panose="03000502040302020204" pitchFamily="66" charset="0"/>
                          <a:cs typeface="Cavolini" panose="03000502040302020204" pitchFamily="66" charset="0"/>
                        </a:rPr>
                        <a:t>0.94</a:t>
                      </a:r>
                    </a:p>
                  </a:txBody>
                  <a:tcPr/>
                </a:tc>
                <a:tc>
                  <a:txBody>
                    <a:bodyPr/>
                    <a:lstStyle/>
                    <a:p>
                      <a:r>
                        <a:rPr lang="en-US" sz="2400" dirty="0">
                          <a:latin typeface="Cavolini" panose="03000502040302020204" pitchFamily="66" charset="0"/>
                          <a:cs typeface="Cavolini" panose="03000502040302020204" pitchFamily="66" charset="0"/>
                        </a:rPr>
                        <a:t>0.94</a:t>
                      </a:r>
                    </a:p>
                  </a:txBody>
                  <a:tcPr/>
                </a:tc>
                <a:extLst>
                  <a:ext uri="{0D108BD9-81ED-4DB2-BD59-A6C34878D82A}">
                    <a16:rowId xmlns:a16="http://schemas.microsoft.com/office/drawing/2014/main" val="457961322"/>
                  </a:ext>
                </a:extLst>
              </a:tr>
              <a:tr h="732018">
                <a:tc>
                  <a:txBody>
                    <a:bodyPr/>
                    <a:lstStyle/>
                    <a:p>
                      <a:endParaRPr lang="en-US" sz="2400">
                        <a:latin typeface="Cavolini" panose="03000502040302020204" pitchFamily="66" charset="0"/>
                        <a:cs typeface="Cavolini" panose="03000502040302020204" pitchFamily="66" charset="0"/>
                      </a:endParaRPr>
                    </a:p>
                  </a:txBody>
                  <a:tcPr/>
                </a:tc>
                <a:tc>
                  <a:txBody>
                    <a:bodyPr/>
                    <a:lstStyle/>
                    <a:p>
                      <a:r>
                        <a:rPr lang="en-US" sz="2400" dirty="0">
                          <a:latin typeface="Cavolini" panose="03000502040302020204" pitchFamily="66" charset="0"/>
                          <a:cs typeface="Cavolini" panose="03000502040302020204" pitchFamily="66" charset="0"/>
                        </a:rPr>
                        <a:t>Good</a:t>
                      </a:r>
                    </a:p>
                  </a:txBody>
                  <a:tcPr/>
                </a:tc>
                <a:tc>
                  <a:txBody>
                    <a:bodyPr/>
                    <a:lstStyle/>
                    <a:p>
                      <a:r>
                        <a:rPr lang="en-US" sz="2400" dirty="0">
                          <a:latin typeface="Cavolini" panose="03000502040302020204" pitchFamily="66" charset="0"/>
                          <a:cs typeface="Cavolini" panose="03000502040302020204" pitchFamily="66" charset="0"/>
                        </a:rPr>
                        <a:t>0.90</a:t>
                      </a:r>
                    </a:p>
                  </a:txBody>
                  <a:tcPr/>
                </a:tc>
                <a:tc>
                  <a:txBody>
                    <a:bodyPr/>
                    <a:lstStyle/>
                    <a:p>
                      <a:r>
                        <a:rPr lang="en-US" sz="2400" dirty="0">
                          <a:latin typeface="Cavolini" panose="03000502040302020204" pitchFamily="66" charset="0"/>
                          <a:cs typeface="Cavolini" panose="03000502040302020204" pitchFamily="66" charset="0"/>
                        </a:rPr>
                        <a:t>0.98</a:t>
                      </a:r>
                    </a:p>
                  </a:txBody>
                  <a:tcPr/>
                </a:tc>
                <a:tc>
                  <a:txBody>
                    <a:bodyPr/>
                    <a:lstStyle/>
                    <a:p>
                      <a:r>
                        <a:rPr lang="en-US" sz="2400" dirty="0">
                          <a:latin typeface="Cavolini" panose="03000502040302020204" pitchFamily="66" charset="0"/>
                          <a:cs typeface="Cavolini" panose="03000502040302020204" pitchFamily="66" charset="0"/>
                        </a:rPr>
                        <a:t>0.94</a:t>
                      </a:r>
                    </a:p>
                  </a:txBody>
                  <a:tcPr/>
                </a:tc>
                <a:tc>
                  <a:txBody>
                    <a:bodyPr/>
                    <a:lstStyle/>
                    <a:p>
                      <a:endParaRPr lang="en-US" sz="2400" dirty="0">
                        <a:latin typeface="Cavolini" panose="03000502040302020204" pitchFamily="66" charset="0"/>
                        <a:cs typeface="Cavolini" panose="03000502040302020204" pitchFamily="66" charset="0"/>
                      </a:endParaRPr>
                    </a:p>
                  </a:txBody>
                  <a:tcPr/>
                </a:tc>
                <a:extLst>
                  <a:ext uri="{0D108BD9-81ED-4DB2-BD59-A6C34878D82A}">
                    <a16:rowId xmlns:a16="http://schemas.microsoft.com/office/drawing/2014/main" val="1987990356"/>
                  </a:ext>
                </a:extLst>
              </a:tr>
            </a:tbl>
          </a:graphicData>
        </a:graphic>
      </p:graphicFrame>
      <p:sp>
        <p:nvSpPr>
          <p:cNvPr id="13" name="Freeform 11">
            <a:extLst>
              <a:ext uri="{FF2B5EF4-FFF2-40B4-BE49-F238E27FC236}">
                <a16:creationId xmlns:a16="http://schemas.microsoft.com/office/drawing/2014/main" id="{20D9224F-A292-E3F0-653C-CF047237BF47}"/>
              </a:ext>
            </a:extLst>
          </p:cNvPr>
          <p:cNvSpPr/>
          <p:nvPr/>
        </p:nvSpPr>
        <p:spPr>
          <a:xfrm>
            <a:off x="15095649" y="6042250"/>
            <a:ext cx="2864322" cy="3899306"/>
          </a:xfrm>
          <a:custGeom>
            <a:avLst/>
            <a:gdLst/>
            <a:ahLst/>
            <a:cxnLst/>
            <a:rect l="l" t="t" r="r" b="b"/>
            <a:pathLst>
              <a:path w="1004245" h="1777562">
                <a:moveTo>
                  <a:pt x="0" y="0"/>
                </a:moveTo>
                <a:lnTo>
                  <a:pt x="1004245" y="0"/>
                </a:lnTo>
                <a:lnTo>
                  <a:pt x="1004245" y="1777562"/>
                </a:lnTo>
                <a:lnTo>
                  <a:pt x="0" y="177756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a:p>
        </p:txBody>
      </p:sp>
    </p:spTree>
    <p:extLst>
      <p:ext uri="{BB962C8B-B14F-4D97-AF65-F5344CB8AC3E}">
        <p14:creationId xmlns:p14="http://schemas.microsoft.com/office/powerpoint/2010/main" val="4149331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923030"/>
        </a:solidFill>
        <a:effectLst/>
      </p:bgPr>
    </p:bg>
    <p:spTree>
      <p:nvGrpSpPr>
        <p:cNvPr id="1" name=""/>
        <p:cNvGrpSpPr/>
        <p:nvPr/>
      </p:nvGrpSpPr>
      <p:grpSpPr>
        <a:xfrm>
          <a:off x="0" y="0"/>
          <a:ext cx="0" cy="0"/>
          <a:chOff x="0" y="0"/>
          <a:chExt cx="0" cy="0"/>
        </a:xfrm>
      </p:grpSpPr>
      <p:sp>
        <p:nvSpPr>
          <p:cNvPr id="12" name="Freeform 8">
            <a:extLst>
              <a:ext uri="{FF2B5EF4-FFF2-40B4-BE49-F238E27FC236}">
                <a16:creationId xmlns:a16="http://schemas.microsoft.com/office/drawing/2014/main" id="{633CC74D-2D7B-77E6-DB8D-9DFC8F457EE8}"/>
              </a:ext>
            </a:extLst>
          </p:cNvPr>
          <p:cNvSpPr/>
          <p:nvPr/>
        </p:nvSpPr>
        <p:spPr>
          <a:xfrm>
            <a:off x="1465863" y="7480470"/>
            <a:ext cx="3038813" cy="3011188"/>
          </a:xfrm>
          <a:custGeom>
            <a:avLst/>
            <a:gdLst/>
            <a:ahLst/>
            <a:cxnLst/>
            <a:rect l="l" t="t" r="r" b="b"/>
            <a:pathLst>
              <a:path w="3038813" h="3011188">
                <a:moveTo>
                  <a:pt x="0" y="0"/>
                </a:moveTo>
                <a:lnTo>
                  <a:pt x="3038814" y="0"/>
                </a:lnTo>
                <a:lnTo>
                  <a:pt x="3038814" y="3011188"/>
                </a:lnTo>
                <a:lnTo>
                  <a:pt x="0" y="30111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2" name="Group 2"/>
          <p:cNvGrpSpPr/>
          <p:nvPr/>
        </p:nvGrpSpPr>
        <p:grpSpPr>
          <a:xfrm>
            <a:off x="-313346" y="321631"/>
            <a:ext cx="18914691" cy="47625"/>
            <a:chOff x="0" y="0"/>
            <a:chExt cx="4981647" cy="12543"/>
          </a:xfrm>
        </p:grpSpPr>
        <p:sp>
          <p:nvSpPr>
            <p:cNvPr id="3" name="Freeform 3"/>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FDF5E5"/>
            </a:solidFill>
          </p:spPr>
          <p:txBody>
            <a:bodyPr/>
            <a:lstStyle/>
            <a:p>
              <a:endParaRPr lang="en-US"/>
            </a:p>
          </p:txBody>
        </p:sp>
        <p:sp>
          <p:nvSpPr>
            <p:cNvPr id="4" name="TextBox 4"/>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313346" y="9917744"/>
            <a:ext cx="18914691" cy="47625"/>
            <a:chOff x="0" y="0"/>
            <a:chExt cx="4981647" cy="12543"/>
          </a:xfrm>
        </p:grpSpPr>
        <p:sp>
          <p:nvSpPr>
            <p:cNvPr id="6" name="Freeform 6"/>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FDF5E5"/>
            </a:solidFill>
            <a:ln cap="sq">
              <a:noFill/>
              <a:prstDash val="solid"/>
              <a:miter/>
            </a:ln>
          </p:spPr>
          <p:txBody>
            <a:bodyPr/>
            <a:lstStyle/>
            <a:p>
              <a:endParaRPr lang="en-US"/>
            </a:p>
          </p:txBody>
        </p:sp>
        <p:sp>
          <p:nvSpPr>
            <p:cNvPr id="7" name="TextBox 7"/>
            <p:cNvSpPr txBox="1"/>
            <p:nvPr/>
          </p:nvSpPr>
          <p:spPr>
            <a:xfrm>
              <a:off x="0" y="-38100"/>
              <a:ext cx="4981647" cy="50643"/>
            </a:xfrm>
            <a:prstGeom prst="rect">
              <a:avLst/>
            </a:prstGeom>
          </p:spPr>
          <p:txBody>
            <a:bodyPr lIns="50800" tIns="50800" rIns="50800" bIns="50800" rtlCol="0" anchor="ctr"/>
            <a:lstStyle/>
            <a:p>
              <a:pPr marL="0" lvl="0" indent="0" algn="ctr">
                <a:lnSpc>
                  <a:spcPts val="2940"/>
                </a:lnSpc>
                <a:spcBef>
                  <a:spcPct val="0"/>
                </a:spcBef>
              </a:pPr>
              <a:endParaRPr/>
            </a:p>
          </p:txBody>
        </p:sp>
      </p:grpSp>
      <p:sp>
        <p:nvSpPr>
          <p:cNvPr id="11" name="TextBox 11"/>
          <p:cNvSpPr txBox="1"/>
          <p:nvPr/>
        </p:nvSpPr>
        <p:spPr>
          <a:xfrm>
            <a:off x="4830665" y="321631"/>
            <a:ext cx="6904363" cy="1218282"/>
          </a:xfrm>
          <a:prstGeom prst="rect">
            <a:avLst/>
          </a:prstGeom>
        </p:spPr>
        <p:txBody>
          <a:bodyPr wrap="square" lIns="0" tIns="0" rIns="0" bIns="0" rtlCol="0" anchor="t">
            <a:spAutoFit/>
          </a:bodyPr>
          <a:lstStyle/>
          <a:p>
            <a:pPr marL="0" lvl="0" indent="0" algn="ctr">
              <a:lnSpc>
                <a:spcPts val="9479"/>
              </a:lnSpc>
              <a:spcBef>
                <a:spcPct val="0"/>
              </a:spcBef>
            </a:pPr>
            <a:r>
              <a:rPr lang="en-US" sz="7899" dirty="0">
                <a:solidFill>
                  <a:srgbClr val="FDF5E5"/>
                </a:solidFill>
                <a:latin typeface="Cinzel Decorative"/>
                <a:ea typeface="Cinzel Decorative"/>
                <a:cs typeface="Cinzel Decorative"/>
                <a:sym typeface="Cinzel Decorative"/>
              </a:rPr>
              <a:t>	FINDINGS </a:t>
            </a:r>
          </a:p>
        </p:txBody>
      </p:sp>
      <p:sp>
        <p:nvSpPr>
          <p:cNvPr id="13" name="TextBox 11">
            <a:extLst>
              <a:ext uri="{FF2B5EF4-FFF2-40B4-BE49-F238E27FC236}">
                <a16:creationId xmlns:a16="http://schemas.microsoft.com/office/drawing/2014/main" id="{D59A4B54-828A-4161-C300-46B447529E31}"/>
              </a:ext>
            </a:extLst>
          </p:cNvPr>
          <p:cNvSpPr txBox="1"/>
          <p:nvPr/>
        </p:nvSpPr>
        <p:spPr>
          <a:xfrm>
            <a:off x="475491" y="1409700"/>
            <a:ext cx="5334000" cy="6835269"/>
          </a:xfrm>
          <a:prstGeom prst="rect">
            <a:avLst/>
          </a:prstGeom>
        </p:spPr>
        <p:txBody>
          <a:bodyPr wrap="square" lIns="0" tIns="0" rIns="0" bIns="0" rtlCol="0" anchor="t">
            <a:spAutoFit/>
          </a:bodyPr>
          <a:lstStyle/>
          <a:p>
            <a:pPr marR="0" lvl="0" algn="just">
              <a:lnSpc>
                <a:spcPct val="150000"/>
              </a:lnSpc>
            </a:pPr>
            <a:r>
              <a:rPr lang="en-US" sz="1800" kern="100" dirty="0">
                <a:effectLst/>
                <a:latin typeface="Cavolini" panose="03000502040302020204" pitchFamily="66" charset="0"/>
                <a:ea typeface="Aptos" panose="020B0004020202020204" pitchFamily="34" charset="0"/>
                <a:cs typeface="Cavolini" panose="03000502040302020204" pitchFamily="66" charset="0"/>
              </a:rPr>
              <a:t>SVM was able to predict 93% of the samples </a:t>
            </a:r>
            <a:r>
              <a:rPr lang="en-US" sz="1800" b="1" kern="100" dirty="0">
                <a:effectLst/>
                <a:latin typeface="Cavolini" panose="03000502040302020204" pitchFamily="66" charset="0"/>
                <a:ea typeface="Aptos" panose="020B0004020202020204" pitchFamily="34" charset="0"/>
                <a:cs typeface="Cavolini" panose="03000502040302020204" pitchFamily="66" charset="0"/>
              </a:rPr>
              <a:t>correctly</a:t>
            </a:r>
            <a:r>
              <a:rPr lang="en-US" sz="1800" kern="100" dirty="0">
                <a:effectLst/>
                <a:latin typeface="Cavolini" panose="03000502040302020204" pitchFamily="66" charset="0"/>
                <a:ea typeface="Aptos" panose="020B0004020202020204" pitchFamily="34" charset="0"/>
                <a:cs typeface="Cavolini" panose="03000502040302020204" pitchFamily="66" charset="0"/>
              </a:rPr>
              <a:t>. Of all the samples predicted as </a:t>
            </a:r>
            <a:r>
              <a:rPr lang="en-US" sz="1800" b="1" kern="100" dirty="0">
                <a:effectLst/>
                <a:latin typeface="Cavolini" panose="03000502040302020204" pitchFamily="66" charset="0"/>
                <a:ea typeface="Aptos" panose="020B0004020202020204" pitchFamily="34" charset="0"/>
                <a:cs typeface="Cavolini" panose="03000502040302020204" pitchFamily="66" charset="0"/>
              </a:rPr>
              <a:t>bad</a:t>
            </a:r>
            <a:r>
              <a:rPr lang="en-US" sz="1800" kern="100" dirty="0">
                <a:effectLst/>
                <a:latin typeface="Cavolini" panose="03000502040302020204" pitchFamily="66" charset="0"/>
                <a:ea typeface="Aptos" panose="020B0004020202020204" pitchFamily="34" charset="0"/>
                <a:cs typeface="Cavolini" panose="03000502040302020204" pitchFamily="66" charset="0"/>
              </a:rPr>
              <a:t>, 97% of them were </a:t>
            </a:r>
            <a:r>
              <a:rPr lang="en-US" sz="1800" b="1" kern="100" dirty="0">
                <a:effectLst/>
                <a:latin typeface="Cavolini" panose="03000502040302020204" pitchFamily="66" charset="0"/>
                <a:ea typeface="Aptos" panose="020B0004020202020204" pitchFamily="34" charset="0"/>
                <a:cs typeface="Cavolini" panose="03000502040302020204" pitchFamily="66" charset="0"/>
              </a:rPr>
              <a:t>actually bad</a:t>
            </a:r>
            <a:r>
              <a:rPr lang="en-US" sz="1800" kern="100" dirty="0">
                <a:effectLst/>
                <a:latin typeface="Cavolini" panose="03000502040302020204" pitchFamily="66" charset="0"/>
                <a:ea typeface="Aptos" panose="020B0004020202020204" pitchFamily="34" charset="0"/>
                <a:cs typeface="Cavolini" panose="03000502040302020204" pitchFamily="66" charset="0"/>
              </a:rPr>
              <a:t> and of all the samples predicted as </a:t>
            </a:r>
            <a:r>
              <a:rPr lang="en-US" sz="1800" b="1" kern="100" dirty="0">
                <a:effectLst/>
                <a:latin typeface="Cavolini" panose="03000502040302020204" pitchFamily="66" charset="0"/>
                <a:ea typeface="Aptos" panose="020B0004020202020204" pitchFamily="34" charset="0"/>
                <a:cs typeface="Cavolini" panose="03000502040302020204" pitchFamily="66" charset="0"/>
              </a:rPr>
              <a:t>good</a:t>
            </a:r>
            <a:r>
              <a:rPr lang="en-US" sz="1800" kern="100" dirty="0">
                <a:effectLst/>
                <a:latin typeface="Cavolini" panose="03000502040302020204" pitchFamily="66" charset="0"/>
                <a:ea typeface="Aptos" panose="020B0004020202020204" pitchFamily="34" charset="0"/>
                <a:cs typeface="Cavolini" panose="03000502040302020204" pitchFamily="66" charset="0"/>
              </a:rPr>
              <a:t>, 89% of them were </a:t>
            </a:r>
            <a:r>
              <a:rPr lang="en-US" sz="1800" b="1" kern="100" dirty="0">
                <a:effectLst/>
                <a:latin typeface="Cavolini" panose="03000502040302020204" pitchFamily="66" charset="0"/>
                <a:ea typeface="Aptos" panose="020B0004020202020204" pitchFamily="34" charset="0"/>
                <a:cs typeface="Cavolini" panose="03000502040302020204" pitchFamily="66" charset="0"/>
              </a:rPr>
              <a:t>actually good.</a:t>
            </a:r>
            <a:endParaRPr lang="en-US" sz="1800" kern="100" dirty="0">
              <a:effectLst/>
              <a:latin typeface="Cavolini" panose="03000502040302020204" pitchFamily="66" charset="0"/>
              <a:ea typeface="Aptos" panose="020B0004020202020204" pitchFamily="34" charset="0"/>
              <a:cs typeface="Cavolini" panose="03000502040302020204" pitchFamily="66" charset="0"/>
            </a:endParaRPr>
          </a:p>
          <a:p>
            <a:pPr marR="0" lvl="0" algn="just">
              <a:lnSpc>
                <a:spcPct val="150000"/>
              </a:lnSpc>
            </a:pPr>
            <a:r>
              <a:rPr lang="en-US" sz="1800" kern="100" dirty="0">
                <a:effectLst/>
                <a:latin typeface="Cavolini" panose="03000502040302020204" pitchFamily="66" charset="0"/>
                <a:ea typeface="Aptos" panose="020B0004020202020204" pitchFamily="34" charset="0"/>
                <a:cs typeface="Cavolini" panose="03000502040302020204" pitchFamily="66" charset="0"/>
              </a:rPr>
              <a:t>Of all the </a:t>
            </a:r>
            <a:r>
              <a:rPr lang="en-US" sz="1800" b="1" kern="100" dirty="0">
                <a:effectLst/>
                <a:latin typeface="Cavolini" panose="03000502040302020204" pitchFamily="66" charset="0"/>
                <a:ea typeface="Aptos" panose="020B0004020202020204" pitchFamily="34" charset="0"/>
                <a:cs typeface="Cavolini" panose="03000502040302020204" pitchFamily="66" charset="0"/>
              </a:rPr>
              <a:t>actual bad</a:t>
            </a:r>
            <a:r>
              <a:rPr lang="en-US" sz="1800" kern="100" dirty="0">
                <a:effectLst/>
                <a:latin typeface="Cavolini" panose="03000502040302020204" pitchFamily="66" charset="0"/>
                <a:ea typeface="Aptos" panose="020B0004020202020204" pitchFamily="34" charset="0"/>
                <a:cs typeface="Cavolini" panose="03000502040302020204" pitchFamily="66" charset="0"/>
              </a:rPr>
              <a:t> samples, 89% of them were </a:t>
            </a:r>
            <a:r>
              <a:rPr lang="en-US" sz="1800" b="1" kern="100" dirty="0">
                <a:effectLst/>
                <a:latin typeface="Cavolini" panose="03000502040302020204" pitchFamily="66" charset="0"/>
                <a:ea typeface="Aptos" panose="020B0004020202020204" pitchFamily="34" charset="0"/>
                <a:cs typeface="Cavolini" panose="03000502040302020204" pitchFamily="66" charset="0"/>
              </a:rPr>
              <a:t>correctly </a:t>
            </a:r>
            <a:r>
              <a:rPr lang="en-US" sz="1800" kern="100" dirty="0">
                <a:effectLst/>
                <a:latin typeface="Cavolini" panose="03000502040302020204" pitchFamily="66" charset="0"/>
                <a:ea typeface="Aptos" panose="020B0004020202020204" pitchFamily="34" charset="0"/>
                <a:cs typeface="Cavolini" panose="03000502040302020204" pitchFamily="66" charset="0"/>
              </a:rPr>
              <a:t>predicted as </a:t>
            </a:r>
            <a:r>
              <a:rPr lang="en-US" sz="1800" b="1" kern="100" dirty="0">
                <a:effectLst/>
                <a:latin typeface="Cavolini" panose="03000502040302020204" pitchFamily="66" charset="0"/>
                <a:ea typeface="Aptos" panose="020B0004020202020204" pitchFamily="34" charset="0"/>
                <a:cs typeface="Cavolini" panose="03000502040302020204" pitchFamily="66" charset="0"/>
              </a:rPr>
              <a:t>bad</a:t>
            </a:r>
            <a:r>
              <a:rPr lang="en-US" sz="1800" kern="100" dirty="0">
                <a:effectLst/>
                <a:latin typeface="Cavolini" panose="03000502040302020204" pitchFamily="66" charset="0"/>
                <a:ea typeface="Aptos" panose="020B0004020202020204" pitchFamily="34" charset="0"/>
                <a:cs typeface="Cavolini" panose="03000502040302020204" pitchFamily="66" charset="0"/>
              </a:rPr>
              <a:t> and of all the </a:t>
            </a:r>
            <a:r>
              <a:rPr lang="en-US" sz="1800" b="1" kern="100" dirty="0">
                <a:effectLst/>
                <a:latin typeface="Cavolini" panose="03000502040302020204" pitchFamily="66" charset="0"/>
                <a:ea typeface="Aptos" panose="020B0004020202020204" pitchFamily="34" charset="0"/>
                <a:cs typeface="Cavolini" panose="03000502040302020204" pitchFamily="66" charset="0"/>
              </a:rPr>
              <a:t>actual good</a:t>
            </a:r>
            <a:r>
              <a:rPr lang="en-US" sz="1800" kern="100" dirty="0">
                <a:effectLst/>
                <a:latin typeface="Cavolini" panose="03000502040302020204" pitchFamily="66" charset="0"/>
                <a:ea typeface="Aptos" panose="020B0004020202020204" pitchFamily="34" charset="0"/>
                <a:cs typeface="Cavolini" panose="03000502040302020204" pitchFamily="66" charset="0"/>
              </a:rPr>
              <a:t> samples, 97% of them were </a:t>
            </a:r>
            <a:r>
              <a:rPr lang="en-US" sz="1800" b="1" kern="100" dirty="0">
                <a:effectLst/>
                <a:latin typeface="Cavolini" panose="03000502040302020204" pitchFamily="66" charset="0"/>
                <a:ea typeface="Aptos" panose="020B0004020202020204" pitchFamily="34" charset="0"/>
                <a:cs typeface="Cavolini" panose="03000502040302020204" pitchFamily="66" charset="0"/>
              </a:rPr>
              <a:t>correctly </a:t>
            </a:r>
            <a:r>
              <a:rPr lang="en-US" sz="1800" kern="100" dirty="0">
                <a:effectLst/>
                <a:latin typeface="Cavolini" panose="03000502040302020204" pitchFamily="66" charset="0"/>
                <a:ea typeface="Aptos" panose="020B0004020202020204" pitchFamily="34" charset="0"/>
                <a:cs typeface="Cavolini" panose="03000502040302020204" pitchFamily="66" charset="0"/>
              </a:rPr>
              <a:t>predicted as </a:t>
            </a:r>
            <a:r>
              <a:rPr lang="en-US" sz="1800" b="1" kern="100" dirty="0">
                <a:effectLst/>
                <a:latin typeface="Cavolini" panose="03000502040302020204" pitchFamily="66" charset="0"/>
                <a:ea typeface="Aptos" panose="020B0004020202020204" pitchFamily="34" charset="0"/>
                <a:cs typeface="Cavolini" panose="03000502040302020204" pitchFamily="66" charset="0"/>
              </a:rPr>
              <a:t>good</a:t>
            </a:r>
            <a:r>
              <a:rPr lang="en-US" sz="1800" kern="100" dirty="0">
                <a:effectLst/>
                <a:latin typeface="Cavolini" panose="03000502040302020204" pitchFamily="66" charset="0"/>
                <a:ea typeface="Aptos" panose="020B0004020202020204" pitchFamily="34" charset="0"/>
                <a:cs typeface="Cavolini" panose="03000502040302020204" pitchFamily="66" charset="0"/>
              </a:rPr>
              <a:t>.</a:t>
            </a:r>
          </a:p>
          <a:p>
            <a:pPr marR="0" lvl="0" algn="just">
              <a:lnSpc>
                <a:spcPct val="150000"/>
              </a:lnSpc>
              <a:spcAft>
                <a:spcPts val="800"/>
              </a:spcAft>
            </a:pPr>
            <a:r>
              <a:rPr lang="en-US" sz="1800" kern="100" dirty="0">
                <a:effectLst/>
                <a:latin typeface="Cavolini" panose="03000502040302020204" pitchFamily="66" charset="0"/>
                <a:ea typeface="Aptos" panose="020B0004020202020204" pitchFamily="34" charset="0"/>
                <a:cs typeface="Cavolini" panose="03000502040302020204" pitchFamily="66" charset="0"/>
              </a:rPr>
              <a:t>The</a:t>
            </a:r>
            <a:r>
              <a:rPr lang="en-US" b="1" kern="100" dirty="0">
                <a:latin typeface="Cavolini" panose="03000502040302020204" pitchFamily="66" charset="0"/>
                <a:ea typeface="Aptos" panose="020B0004020202020204" pitchFamily="34" charset="0"/>
                <a:cs typeface="Cavolini" panose="03000502040302020204" pitchFamily="66" charset="0"/>
              </a:rPr>
              <a:t> </a:t>
            </a:r>
            <a:r>
              <a:rPr lang="en-US" sz="1800" b="1" kern="100" dirty="0">
                <a:effectLst/>
                <a:latin typeface="Cavolini" panose="03000502040302020204" pitchFamily="66" charset="0"/>
                <a:ea typeface="Aptos" panose="020B0004020202020204" pitchFamily="34" charset="0"/>
                <a:cs typeface="Cavolini" panose="03000502040302020204" pitchFamily="66" charset="0"/>
              </a:rPr>
              <a:t>model </a:t>
            </a:r>
            <a:r>
              <a:rPr lang="en-US" sz="1800" kern="100" dirty="0">
                <a:effectLst/>
                <a:latin typeface="Cavolini" panose="03000502040302020204" pitchFamily="66" charset="0"/>
                <a:ea typeface="Aptos" panose="020B0004020202020204" pitchFamily="34" charset="0"/>
                <a:cs typeface="Cavolini" panose="03000502040302020204" pitchFamily="66" charset="0"/>
              </a:rPr>
              <a:t>shows significant improvement in accuracy and balanced predictions for both classes which indicates it effectiveness in capturing data more accurately</a:t>
            </a:r>
          </a:p>
          <a:p>
            <a:pPr>
              <a:lnSpc>
                <a:spcPct val="150000"/>
              </a:lnSpc>
            </a:pPr>
            <a:r>
              <a:rPr lang="en-US" sz="2400" dirty="0">
                <a:solidFill>
                  <a:srgbClr val="320909"/>
                </a:solidFill>
                <a:latin typeface="Cavolini" panose="020B0502040204020203" pitchFamily="66" charset="0"/>
                <a:ea typeface="Circe"/>
                <a:cs typeface="Cavolini" panose="020B0502040204020203" pitchFamily="66" charset="0"/>
                <a:sym typeface="Circe"/>
              </a:rPr>
              <a:t>.</a:t>
            </a:r>
          </a:p>
        </p:txBody>
      </p:sp>
      <p:sp>
        <p:nvSpPr>
          <p:cNvPr id="14" name="TextBox 11">
            <a:extLst>
              <a:ext uri="{FF2B5EF4-FFF2-40B4-BE49-F238E27FC236}">
                <a16:creationId xmlns:a16="http://schemas.microsoft.com/office/drawing/2014/main" id="{10F753F6-ACE5-BEC4-0C80-226770DA0DEB}"/>
              </a:ext>
            </a:extLst>
          </p:cNvPr>
          <p:cNvSpPr txBox="1"/>
          <p:nvPr/>
        </p:nvSpPr>
        <p:spPr>
          <a:xfrm>
            <a:off x="6401028" y="1409700"/>
            <a:ext cx="5334000" cy="8440837"/>
          </a:xfrm>
          <a:prstGeom prst="rect">
            <a:avLst/>
          </a:prstGeom>
        </p:spPr>
        <p:txBody>
          <a:bodyPr wrap="square" lIns="0" tIns="0" rIns="0" bIns="0" rtlCol="0" anchor="t">
            <a:spAutoFit/>
          </a:bodyPr>
          <a:lstStyle/>
          <a:p>
            <a:pPr>
              <a:lnSpc>
                <a:spcPct val="150000"/>
              </a:lnSpc>
            </a:pPr>
            <a:r>
              <a:rPr lang="en-US" sz="2000" dirty="0">
                <a:solidFill>
                  <a:srgbClr val="320909"/>
                </a:solidFill>
                <a:latin typeface="Cavolini" panose="020B0502040204020203" pitchFamily="66" charset="0"/>
                <a:ea typeface="Circe"/>
                <a:cs typeface="Cavolini" panose="020B0502040204020203" pitchFamily="66" charset="0"/>
                <a:sym typeface="Circe"/>
              </a:rPr>
              <a:t>Decision Tree classifier was able to predict 91% of the samples </a:t>
            </a:r>
            <a:r>
              <a:rPr lang="en-US" sz="2000" b="1" dirty="0">
                <a:solidFill>
                  <a:srgbClr val="320909"/>
                </a:solidFill>
                <a:latin typeface="Cavolini" panose="020B0502040204020203" pitchFamily="66" charset="0"/>
                <a:ea typeface="Circe"/>
                <a:cs typeface="Cavolini" panose="020B0502040204020203" pitchFamily="66" charset="0"/>
                <a:sym typeface="Circe"/>
              </a:rPr>
              <a:t>correctly</a:t>
            </a:r>
            <a:r>
              <a:rPr lang="en-US" sz="2000" dirty="0">
                <a:solidFill>
                  <a:srgbClr val="320909"/>
                </a:solidFill>
                <a:latin typeface="Cavolini" panose="020B0502040204020203" pitchFamily="66" charset="0"/>
                <a:ea typeface="Circe"/>
                <a:cs typeface="Cavolini" panose="020B0502040204020203" pitchFamily="66" charset="0"/>
                <a:sym typeface="Circe"/>
              </a:rPr>
              <a:t>. Of all samples predicted as </a:t>
            </a:r>
            <a:r>
              <a:rPr lang="en-US" sz="2000" b="1" dirty="0">
                <a:solidFill>
                  <a:srgbClr val="320909"/>
                </a:solidFill>
                <a:latin typeface="Cavolini" panose="020B0502040204020203" pitchFamily="66" charset="0"/>
                <a:ea typeface="Circe"/>
                <a:cs typeface="Cavolini" panose="020B0502040204020203" pitchFamily="66" charset="0"/>
                <a:sym typeface="Circe"/>
              </a:rPr>
              <a:t>bad</a:t>
            </a:r>
            <a:r>
              <a:rPr lang="en-US" sz="2000" dirty="0">
                <a:solidFill>
                  <a:srgbClr val="320909"/>
                </a:solidFill>
                <a:latin typeface="Cavolini" panose="020B0502040204020203" pitchFamily="66" charset="0"/>
                <a:ea typeface="Circe"/>
                <a:cs typeface="Cavolini" panose="020B0502040204020203" pitchFamily="66" charset="0"/>
                <a:sym typeface="Circe"/>
              </a:rPr>
              <a:t>,95% of them were </a:t>
            </a:r>
            <a:r>
              <a:rPr lang="en-US" sz="2000" b="1" dirty="0">
                <a:solidFill>
                  <a:srgbClr val="320909"/>
                </a:solidFill>
                <a:latin typeface="Cavolini" panose="020B0502040204020203" pitchFamily="66" charset="0"/>
                <a:ea typeface="Circe"/>
                <a:cs typeface="Cavolini" panose="020B0502040204020203" pitchFamily="66" charset="0"/>
                <a:sym typeface="Circe"/>
              </a:rPr>
              <a:t>actually</a:t>
            </a:r>
            <a:r>
              <a:rPr lang="en-US" sz="2000" dirty="0">
                <a:solidFill>
                  <a:srgbClr val="320909"/>
                </a:solidFill>
                <a:latin typeface="Cavolini" panose="020B0502040204020203" pitchFamily="66" charset="0"/>
                <a:ea typeface="Circe"/>
                <a:cs typeface="Cavolini" panose="020B0502040204020203" pitchFamily="66" charset="0"/>
                <a:sym typeface="Circe"/>
              </a:rPr>
              <a:t> </a:t>
            </a:r>
            <a:r>
              <a:rPr lang="en-US" sz="2000" b="1" dirty="0">
                <a:solidFill>
                  <a:srgbClr val="320909"/>
                </a:solidFill>
                <a:latin typeface="Cavolini" panose="020B0502040204020203" pitchFamily="66" charset="0"/>
                <a:ea typeface="Circe"/>
                <a:cs typeface="Cavolini" panose="020B0502040204020203" pitchFamily="66" charset="0"/>
                <a:sym typeface="Circe"/>
              </a:rPr>
              <a:t>bad</a:t>
            </a:r>
            <a:r>
              <a:rPr lang="en-US" sz="2000" dirty="0">
                <a:solidFill>
                  <a:srgbClr val="320909"/>
                </a:solidFill>
                <a:latin typeface="Cavolini" panose="020B0502040204020203" pitchFamily="66" charset="0"/>
                <a:ea typeface="Circe"/>
                <a:cs typeface="Cavolini" panose="020B0502040204020203" pitchFamily="66" charset="0"/>
                <a:sym typeface="Circe"/>
              </a:rPr>
              <a:t> and of all samples predicted as </a:t>
            </a:r>
            <a:r>
              <a:rPr lang="en-US" sz="2000" b="1" dirty="0">
                <a:solidFill>
                  <a:srgbClr val="320909"/>
                </a:solidFill>
                <a:latin typeface="Cavolini" panose="020B0502040204020203" pitchFamily="66" charset="0"/>
                <a:ea typeface="Circe"/>
                <a:cs typeface="Cavolini" panose="020B0502040204020203" pitchFamily="66" charset="0"/>
                <a:sym typeface="Circe"/>
              </a:rPr>
              <a:t>good</a:t>
            </a:r>
            <a:r>
              <a:rPr lang="en-US" sz="2000" dirty="0">
                <a:solidFill>
                  <a:srgbClr val="320909"/>
                </a:solidFill>
                <a:latin typeface="Cavolini" panose="020B0502040204020203" pitchFamily="66" charset="0"/>
                <a:ea typeface="Circe"/>
                <a:cs typeface="Cavolini" panose="020B0502040204020203" pitchFamily="66" charset="0"/>
                <a:sym typeface="Circe"/>
              </a:rPr>
              <a:t> 88% were </a:t>
            </a:r>
            <a:r>
              <a:rPr lang="en-US" sz="2000" b="1" dirty="0">
                <a:solidFill>
                  <a:srgbClr val="320909"/>
                </a:solidFill>
                <a:latin typeface="Cavolini" panose="020B0502040204020203" pitchFamily="66" charset="0"/>
                <a:ea typeface="Circe"/>
                <a:cs typeface="Cavolini" panose="020B0502040204020203" pitchFamily="66" charset="0"/>
                <a:sym typeface="Circe"/>
              </a:rPr>
              <a:t>actually</a:t>
            </a:r>
            <a:r>
              <a:rPr lang="en-US" sz="2000" dirty="0">
                <a:solidFill>
                  <a:srgbClr val="320909"/>
                </a:solidFill>
                <a:latin typeface="Cavolini" panose="020B0502040204020203" pitchFamily="66" charset="0"/>
                <a:ea typeface="Circe"/>
                <a:cs typeface="Cavolini" panose="020B0502040204020203" pitchFamily="66" charset="0"/>
                <a:sym typeface="Circe"/>
              </a:rPr>
              <a:t> </a:t>
            </a:r>
            <a:r>
              <a:rPr lang="en-US" sz="2000" b="1" dirty="0">
                <a:solidFill>
                  <a:srgbClr val="320909"/>
                </a:solidFill>
                <a:latin typeface="Cavolini" panose="020B0502040204020203" pitchFamily="66" charset="0"/>
                <a:ea typeface="Circe"/>
                <a:cs typeface="Cavolini" panose="020B0502040204020203" pitchFamily="66" charset="0"/>
                <a:sym typeface="Circe"/>
              </a:rPr>
              <a:t>good</a:t>
            </a:r>
            <a:r>
              <a:rPr lang="en-US" sz="2000" dirty="0">
                <a:solidFill>
                  <a:srgbClr val="320909"/>
                </a:solidFill>
                <a:latin typeface="Cavolini" panose="020B0502040204020203" pitchFamily="66" charset="0"/>
                <a:ea typeface="Circe"/>
                <a:cs typeface="Cavolini" panose="020B0502040204020203" pitchFamily="66" charset="0"/>
                <a:sym typeface="Circe"/>
              </a:rPr>
              <a:t>. </a:t>
            </a:r>
          </a:p>
          <a:p>
            <a:pPr>
              <a:lnSpc>
                <a:spcPct val="150000"/>
              </a:lnSpc>
            </a:pPr>
            <a:r>
              <a:rPr lang="en-US" sz="2000" dirty="0">
                <a:solidFill>
                  <a:srgbClr val="320909"/>
                </a:solidFill>
                <a:latin typeface="Cavolini" panose="020B0502040204020203" pitchFamily="66" charset="0"/>
                <a:ea typeface="Circe"/>
                <a:cs typeface="Cavolini" panose="020B0502040204020203" pitchFamily="66" charset="0"/>
                <a:sym typeface="Circe"/>
              </a:rPr>
              <a:t>Of all the </a:t>
            </a:r>
            <a:r>
              <a:rPr lang="en-US" sz="2000" b="1" dirty="0">
                <a:solidFill>
                  <a:srgbClr val="320909"/>
                </a:solidFill>
                <a:latin typeface="Cavolini" panose="020B0502040204020203" pitchFamily="66" charset="0"/>
                <a:ea typeface="Circe"/>
                <a:cs typeface="Cavolini" panose="020B0502040204020203" pitchFamily="66" charset="0"/>
                <a:sym typeface="Circe"/>
              </a:rPr>
              <a:t>actual</a:t>
            </a:r>
            <a:r>
              <a:rPr lang="en-US" sz="2000" dirty="0">
                <a:solidFill>
                  <a:srgbClr val="320909"/>
                </a:solidFill>
                <a:latin typeface="Cavolini" panose="020B0502040204020203" pitchFamily="66" charset="0"/>
                <a:ea typeface="Circe"/>
                <a:cs typeface="Cavolini" panose="020B0502040204020203" pitchFamily="66" charset="0"/>
                <a:sym typeface="Circe"/>
              </a:rPr>
              <a:t> </a:t>
            </a:r>
            <a:r>
              <a:rPr lang="en-US" sz="2000" b="1" dirty="0">
                <a:solidFill>
                  <a:srgbClr val="320909"/>
                </a:solidFill>
                <a:latin typeface="Cavolini" panose="020B0502040204020203" pitchFamily="66" charset="0"/>
                <a:ea typeface="Circe"/>
                <a:cs typeface="Cavolini" panose="020B0502040204020203" pitchFamily="66" charset="0"/>
                <a:sym typeface="Circe"/>
              </a:rPr>
              <a:t>bad</a:t>
            </a:r>
            <a:r>
              <a:rPr lang="en-US" sz="2000" dirty="0">
                <a:solidFill>
                  <a:srgbClr val="320909"/>
                </a:solidFill>
                <a:latin typeface="Cavolini" panose="020B0502040204020203" pitchFamily="66" charset="0"/>
                <a:ea typeface="Circe"/>
                <a:cs typeface="Cavolini" panose="020B0502040204020203" pitchFamily="66" charset="0"/>
                <a:sym typeface="Circe"/>
              </a:rPr>
              <a:t> samples,88% of them were </a:t>
            </a:r>
            <a:r>
              <a:rPr lang="en-US" sz="2000" b="1" dirty="0">
                <a:solidFill>
                  <a:srgbClr val="320909"/>
                </a:solidFill>
                <a:latin typeface="Cavolini" panose="020B0502040204020203" pitchFamily="66" charset="0"/>
                <a:ea typeface="Circe"/>
                <a:cs typeface="Cavolini" panose="020B0502040204020203" pitchFamily="66" charset="0"/>
                <a:sym typeface="Circe"/>
              </a:rPr>
              <a:t>correctly</a:t>
            </a:r>
            <a:r>
              <a:rPr lang="en-US" sz="2000" dirty="0">
                <a:solidFill>
                  <a:srgbClr val="320909"/>
                </a:solidFill>
                <a:latin typeface="Cavolini" panose="020B0502040204020203" pitchFamily="66" charset="0"/>
                <a:ea typeface="Circe"/>
                <a:cs typeface="Cavolini" panose="020B0502040204020203" pitchFamily="66" charset="0"/>
                <a:sym typeface="Circe"/>
              </a:rPr>
              <a:t> predicted as </a:t>
            </a:r>
            <a:r>
              <a:rPr lang="en-US" sz="2000" b="1" dirty="0">
                <a:solidFill>
                  <a:srgbClr val="320909"/>
                </a:solidFill>
                <a:latin typeface="Cavolini" panose="020B0502040204020203" pitchFamily="66" charset="0"/>
                <a:ea typeface="Circe"/>
                <a:cs typeface="Cavolini" panose="020B0502040204020203" pitchFamily="66" charset="0"/>
                <a:sym typeface="Circe"/>
              </a:rPr>
              <a:t>bad</a:t>
            </a:r>
            <a:r>
              <a:rPr lang="en-US" sz="2000" dirty="0">
                <a:solidFill>
                  <a:srgbClr val="320909"/>
                </a:solidFill>
                <a:latin typeface="Cavolini" panose="020B0502040204020203" pitchFamily="66" charset="0"/>
                <a:ea typeface="Circe"/>
                <a:cs typeface="Cavolini" panose="020B0502040204020203" pitchFamily="66" charset="0"/>
                <a:sym typeface="Circe"/>
              </a:rPr>
              <a:t> and of all the </a:t>
            </a:r>
            <a:r>
              <a:rPr lang="en-US" sz="2000" b="1" dirty="0">
                <a:solidFill>
                  <a:srgbClr val="320909"/>
                </a:solidFill>
                <a:latin typeface="Cavolini" panose="020B0502040204020203" pitchFamily="66" charset="0"/>
                <a:ea typeface="Circe"/>
                <a:cs typeface="Cavolini" panose="020B0502040204020203" pitchFamily="66" charset="0"/>
                <a:sym typeface="Circe"/>
              </a:rPr>
              <a:t>actual</a:t>
            </a:r>
            <a:r>
              <a:rPr lang="en-US" sz="2000" dirty="0">
                <a:solidFill>
                  <a:srgbClr val="320909"/>
                </a:solidFill>
                <a:latin typeface="Cavolini" panose="020B0502040204020203" pitchFamily="66" charset="0"/>
                <a:ea typeface="Circe"/>
                <a:cs typeface="Cavolini" panose="020B0502040204020203" pitchFamily="66" charset="0"/>
                <a:sym typeface="Circe"/>
              </a:rPr>
              <a:t> </a:t>
            </a:r>
            <a:r>
              <a:rPr lang="en-US" sz="2000" b="1" dirty="0">
                <a:solidFill>
                  <a:srgbClr val="320909"/>
                </a:solidFill>
                <a:latin typeface="Cavolini" panose="020B0502040204020203" pitchFamily="66" charset="0"/>
                <a:ea typeface="Circe"/>
                <a:cs typeface="Cavolini" panose="020B0502040204020203" pitchFamily="66" charset="0"/>
                <a:sym typeface="Circe"/>
              </a:rPr>
              <a:t>good</a:t>
            </a:r>
            <a:r>
              <a:rPr lang="en-US" sz="2000" dirty="0">
                <a:solidFill>
                  <a:srgbClr val="320909"/>
                </a:solidFill>
                <a:latin typeface="Cavolini" panose="020B0502040204020203" pitchFamily="66" charset="0"/>
                <a:ea typeface="Circe"/>
                <a:cs typeface="Cavolini" panose="020B0502040204020203" pitchFamily="66" charset="0"/>
                <a:sym typeface="Circe"/>
              </a:rPr>
              <a:t> samples,96% of them were </a:t>
            </a:r>
            <a:r>
              <a:rPr lang="en-US" sz="2000" b="1" dirty="0">
                <a:solidFill>
                  <a:srgbClr val="320909"/>
                </a:solidFill>
                <a:latin typeface="Cavolini" panose="020B0502040204020203" pitchFamily="66" charset="0"/>
                <a:ea typeface="Circe"/>
                <a:cs typeface="Cavolini" panose="020B0502040204020203" pitchFamily="66" charset="0"/>
                <a:sym typeface="Circe"/>
              </a:rPr>
              <a:t>correctly</a:t>
            </a:r>
            <a:r>
              <a:rPr lang="en-US" sz="2000" dirty="0">
                <a:solidFill>
                  <a:srgbClr val="320909"/>
                </a:solidFill>
                <a:latin typeface="Cavolini" panose="020B0502040204020203" pitchFamily="66" charset="0"/>
                <a:ea typeface="Circe"/>
                <a:cs typeface="Cavolini" panose="020B0502040204020203" pitchFamily="66" charset="0"/>
                <a:sym typeface="Circe"/>
              </a:rPr>
              <a:t> predicted as </a:t>
            </a:r>
            <a:r>
              <a:rPr lang="en-US" sz="2000" b="1" dirty="0">
                <a:solidFill>
                  <a:srgbClr val="320909"/>
                </a:solidFill>
                <a:latin typeface="Cavolini" panose="020B0502040204020203" pitchFamily="66" charset="0"/>
                <a:ea typeface="Circe"/>
                <a:cs typeface="Cavolini" panose="020B0502040204020203" pitchFamily="66" charset="0"/>
                <a:sym typeface="Circe"/>
              </a:rPr>
              <a:t>good</a:t>
            </a:r>
            <a:r>
              <a:rPr lang="en-US" sz="2400" dirty="0">
                <a:solidFill>
                  <a:srgbClr val="320909"/>
                </a:solidFill>
                <a:latin typeface="Cavolini" panose="020B0502040204020203" pitchFamily="66" charset="0"/>
                <a:ea typeface="Circe"/>
                <a:cs typeface="Cavolini" panose="020B0502040204020203" pitchFamily="66" charset="0"/>
                <a:sym typeface="Circe"/>
              </a:rPr>
              <a:t>.</a:t>
            </a:r>
          </a:p>
          <a:p>
            <a:pPr>
              <a:lnSpc>
                <a:spcPct val="150000"/>
              </a:lnSpc>
            </a:pPr>
            <a:r>
              <a:rPr lang="en-US" sz="2000" kern="100" dirty="0">
                <a:effectLst/>
                <a:latin typeface="Cavolini" panose="03000502040302020204" pitchFamily="66" charset="0"/>
                <a:ea typeface="Aptos" panose="020B0004020202020204" pitchFamily="34" charset="0"/>
                <a:cs typeface="Cavolini" panose="03000502040302020204" pitchFamily="66" charset="0"/>
              </a:rPr>
              <a:t>It shows </a:t>
            </a:r>
            <a:r>
              <a:rPr lang="en-US" sz="2000" b="1" kern="100" dirty="0">
                <a:effectLst/>
                <a:latin typeface="Cavolini" panose="03000502040302020204" pitchFamily="66" charset="0"/>
                <a:ea typeface="Aptos" panose="020B0004020202020204" pitchFamily="34" charset="0"/>
                <a:cs typeface="Cavolini" panose="03000502040302020204" pitchFamily="66" charset="0"/>
              </a:rPr>
              <a:t>strong</a:t>
            </a:r>
            <a:r>
              <a:rPr lang="en-US" sz="2000" kern="100" dirty="0">
                <a:effectLst/>
                <a:latin typeface="Cavolini" panose="03000502040302020204" pitchFamily="66" charset="0"/>
                <a:ea typeface="Aptos" panose="020B0004020202020204" pitchFamily="34" charset="0"/>
                <a:cs typeface="Cavolini" panose="03000502040302020204" pitchFamily="66" charset="0"/>
              </a:rPr>
              <a:t> recall for </a:t>
            </a:r>
            <a:r>
              <a:rPr lang="en-US" sz="2000" b="1" kern="100" dirty="0">
                <a:effectLst/>
                <a:latin typeface="Cavolini" panose="03000502040302020204" pitchFamily="66" charset="0"/>
                <a:ea typeface="Aptos" panose="020B0004020202020204" pitchFamily="34" charset="0"/>
                <a:cs typeface="Cavolini" panose="03000502040302020204" pitchFamily="66" charset="0"/>
              </a:rPr>
              <a:t>good</a:t>
            </a:r>
            <a:r>
              <a:rPr lang="en-US" sz="2000" kern="100" dirty="0">
                <a:effectLst/>
                <a:latin typeface="Cavolini" panose="03000502040302020204" pitchFamily="66" charset="0"/>
                <a:ea typeface="Aptos" panose="020B0004020202020204" pitchFamily="34" charset="0"/>
                <a:cs typeface="Cavolini" panose="03000502040302020204" pitchFamily="66" charset="0"/>
              </a:rPr>
              <a:t> class but slightly </a:t>
            </a:r>
            <a:r>
              <a:rPr lang="en-US" sz="2000" b="1" kern="100" dirty="0">
                <a:effectLst/>
                <a:latin typeface="Cavolini" panose="03000502040302020204" pitchFamily="66" charset="0"/>
                <a:ea typeface="Aptos" panose="020B0004020202020204" pitchFamily="34" charset="0"/>
                <a:cs typeface="Cavolini" panose="03000502040302020204" pitchFamily="66" charset="0"/>
              </a:rPr>
              <a:t>lower</a:t>
            </a:r>
            <a:r>
              <a:rPr lang="en-US" sz="2000" kern="100" dirty="0">
                <a:effectLst/>
                <a:latin typeface="Cavolini" panose="03000502040302020204" pitchFamily="66" charset="0"/>
                <a:ea typeface="Aptos" panose="020B0004020202020204" pitchFamily="34" charset="0"/>
                <a:cs typeface="Cavolini" panose="03000502040302020204" pitchFamily="66" charset="0"/>
              </a:rPr>
              <a:t> precision as well as </a:t>
            </a:r>
            <a:r>
              <a:rPr lang="en-US" sz="2000" b="1" kern="100" dirty="0">
                <a:effectLst/>
                <a:latin typeface="Cavolini" panose="03000502040302020204" pitchFamily="66" charset="0"/>
                <a:ea typeface="Aptos" panose="020B0004020202020204" pitchFamily="34" charset="0"/>
                <a:cs typeface="Cavolini" panose="03000502040302020204" pitchFamily="66" charset="0"/>
              </a:rPr>
              <a:t>strong</a:t>
            </a:r>
            <a:r>
              <a:rPr lang="en-US" sz="2000" kern="100" dirty="0">
                <a:effectLst/>
                <a:latin typeface="Cavolini" panose="03000502040302020204" pitchFamily="66" charset="0"/>
                <a:ea typeface="Aptos" panose="020B0004020202020204" pitchFamily="34" charset="0"/>
                <a:cs typeface="Cavolini" panose="03000502040302020204" pitchFamily="66" charset="0"/>
              </a:rPr>
              <a:t> precision for </a:t>
            </a:r>
            <a:r>
              <a:rPr lang="en-US" sz="2000" b="1" kern="100" dirty="0">
                <a:effectLst/>
                <a:latin typeface="Cavolini" panose="03000502040302020204" pitchFamily="66" charset="0"/>
                <a:ea typeface="Aptos" panose="020B0004020202020204" pitchFamily="34" charset="0"/>
                <a:cs typeface="Cavolini" panose="03000502040302020204" pitchFamily="66" charset="0"/>
              </a:rPr>
              <a:t>bad</a:t>
            </a:r>
            <a:r>
              <a:rPr lang="en-US" sz="2000" kern="100" dirty="0">
                <a:effectLst/>
                <a:latin typeface="Cavolini" panose="03000502040302020204" pitchFamily="66" charset="0"/>
                <a:ea typeface="Aptos" panose="020B0004020202020204" pitchFamily="34" charset="0"/>
                <a:cs typeface="Cavolini" panose="03000502040302020204" pitchFamily="66" charset="0"/>
              </a:rPr>
              <a:t> with </a:t>
            </a:r>
            <a:r>
              <a:rPr lang="en-US" sz="2000" b="1" kern="100" dirty="0">
                <a:effectLst/>
                <a:latin typeface="Cavolini" panose="03000502040302020204" pitchFamily="66" charset="0"/>
                <a:ea typeface="Aptos" panose="020B0004020202020204" pitchFamily="34" charset="0"/>
                <a:cs typeface="Cavolini" panose="03000502040302020204" pitchFamily="66" charset="0"/>
              </a:rPr>
              <a:t>less</a:t>
            </a:r>
            <a:r>
              <a:rPr lang="en-US" sz="2000" kern="100" dirty="0">
                <a:effectLst/>
                <a:latin typeface="Cavolini" panose="03000502040302020204" pitchFamily="66" charset="0"/>
                <a:ea typeface="Aptos" panose="020B0004020202020204" pitchFamily="34" charset="0"/>
                <a:cs typeface="Cavolini" panose="03000502040302020204" pitchFamily="66" charset="0"/>
              </a:rPr>
              <a:t> recall which means that it might need slight </a:t>
            </a:r>
            <a:r>
              <a:rPr lang="en-US" sz="2000" b="1" kern="100" dirty="0">
                <a:effectLst/>
                <a:latin typeface="Cavolini" panose="03000502040302020204" pitchFamily="66" charset="0"/>
                <a:ea typeface="Aptos" panose="020B0004020202020204" pitchFamily="34" charset="0"/>
                <a:cs typeface="Cavolini" panose="03000502040302020204" pitchFamily="66" charset="0"/>
              </a:rPr>
              <a:t>improvement</a:t>
            </a:r>
            <a:r>
              <a:rPr lang="en-US" sz="2000" kern="100" dirty="0">
                <a:effectLst/>
                <a:latin typeface="Cavolini" panose="03000502040302020204" pitchFamily="66" charset="0"/>
                <a:ea typeface="Aptos" panose="020B0004020202020204" pitchFamily="34" charset="0"/>
                <a:cs typeface="Cavolini" panose="03000502040302020204" pitchFamily="66" charset="0"/>
              </a:rPr>
              <a:t> to predict the class accurately</a:t>
            </a:r>
            <a:r>
              <a:rPr lang="en-US" sz="1800" kern="100" dirty="0">
                <a:effectLst/>
                <a:latin typeface="Arial" panose="020B0604020202020204" pitchFamily="34" charset="0"/>
                <a:ea typeface="Aptos" panose="020B0004020202020204" pitchFamily="34" charset="0"/>
                <a:cs typeface="Times New Roman" panose="02020603050405020304" pitchFamily="18" charset="0"/>
              </a:rPr>
              <a:t>.</a:t>
            </a:r>
          </a:p>
          <a:p>
            <a:pPr>
              <a:lnSpc>
                <a:spcPct val="150000"/>
              </a:lnSpc>
            </a:pPr>
            <a:endParaRPr lang="en-US" sz="2400" dirty="0">
              <a:solidFill>
                <a:srgbClr val="320909"/>
              </a:solidFill>
              <a:latin typeface="Cavolini" panose="020B0502040204020203" pitchFamily="66" charset="0"/>
              <a:ea typeface="Circe"/>
              <a:cs typeface="Cavolini" panose="020B0502040204020203" pitchFamily="66" charset="0"/>
              <a:sym typeface="Circe"/>
            </a:endParaRPr>
          </a:p>
        </p:txBody>
      </p:sp>
      <p:sp>
        <p:nvSpPr>
          <p:cNvPr id="17" name="Freeform 26">
            <a:extLst>
              <a:ext uri="{FF2B5EF4-FFF2-40B4-BE49-F238E27FC236}">
                <a16:creationId xmlns:a16="http://schemas.microsoft.com/office/drawing/2014/main" id="{D7743F27-4508-34B4-2BD8-1CA2BBE4AAB5}"/>
              </a:ext>
            </a:extLst>
          </p:cNvPr>
          <p:cNvSpPr/>
          <p:nvPr/>
        </p:nvSpPr>
        <p:spPr>
          <a:xfrm>
            <a:off x="13156049" y="543178"/>
            <a:ext cx="4217549" cy="2037843"/>
          </a:xfrm>
          <a:custGeom>
            <a:avLst/>
            <a:gdLst/>
            <a:ahLst/>
            <a:cxnLst/>
            <a:rect l="l" t="t" r="r" b="b"/>
            <a:pathLst>
              <a:path w="1236660" h="899121">
                <a:moveTo>
                  <a:pt x="0" y="0"/>
                </a:moveTo>
                <a:lnTo>
                  <a:pt x="1236661" y="0"/>
                </a:lnTo>
                <a:lnTo>
                  <a:pt x="1236661" y="899122"/>
                </a:lnTo>
                <a:lnTo>
                  <a:pt x="0" y="89912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15" name="TextBox 11">
            <a:extLst>
              <a:ext uri="{FF2B5EF4-FFF2-40B4-BE49-F238E27FC236}">
                <a16:creationId xmlns:a16="http://schemas.microsoft.com/office/drawing/2014/main" id="{A9C8C0BD-9313-1491-49AF-5F11D6F3C76B}"/>
              </a:ext>
            </a:extLst>
          </p:cNvPr>
          <p:cNvSpPr txBox="1"/>
          <p:nvPr/>
        </p:nvSpPr>
        <p:spPr>
          <a:xfrm>
            <a:off x="12039598" y="1562100"/>
            <a:ext cx="5334000" cy="8266430"/>
          </a:xfrm>
          <a:prstGeom prst="rect">
            <a:avLst/>
          </a:prstGeom>
        </p:spPr>
        <p:txBody>
          <a:bodyPr wrap="square" lIns="0" tIns="0" rIns="0" bIns="0" rtlCol="0" anchor="t">
            <a:spAutoFit/>
          </a:bodyPr>
          <a:lstStyle/>
          <a:p>
            <a:pPr marR="0" lvl="0" algn="just">
              <a:lnSpc>
                <a:spcPct val="150000"/>
              </a:lnSpc>
            </a:pPr>
            <a:r>
              <a:rPr lang="en-US" sz="2000" dirty="0">
                <a:solidFill>
                  <a:srgbClr val="320909"/>
                </a:solidFill>
                <a:latin typeface="Cavolini" panose="020B0502040204020203" pitchFamily="66" charset="0"/>
                <a:ea typeface="Circe"/>
                <a:cs typeface="Cavolini" panose="020B0502040204020203" pitchFamily="66" charset="0"/>
                <a:sym typeface="Circe"/>
              </a:rPr>
              <a:t>Bagging Classifier was able to predict 94% of the samples correctly. Of all the </a:t>
            </a:r>
            <a:r>
              <a:rPr lang="en-US" sz="2000" kern="100" dirty="0">
                <a:effectLst/>
                <a:latin typeface="Cavolini" panose="03000502040302020204" pitchFamily="66" charset="0"/>
                <a:ea typeface="Aptos" panose="020B0004020202020204" pitchFamily="34" charset="0"/>
                <a:cs typeface="Cavolini" panose="03000502040302020204" pitchFamily="66" charset="0"/>
              </a:rPr>
              <a:t>Of all the samples predicted as </a:t>
            </a:r>
            <a:r>
              <a:rPr lang="en-US" sz="2000" b="1" kern="100" dirty="0">
                <a:effectLst/>
                <a:latin typeface="Cavolini" panose="03000502040302020204" pitchFamily="66" charset="0"/>
                <a:ea typeface="Aptos" panose="020B0004020202020204" pitchFamily="34" charset="0"/>
                <a:cs typeface="Cavolini" panose="03000502040302020204" pitchFamily="66" charset="0"/>
              </a:rPr>
              <a:t>bad</a:t>
            </a:r>
            <a:r>
              <a:rPr lang="en-US" sz="2000" kern="100" dirty="0">
                <a:effectLst/>
                <a:latin typeface="Cavolini" panose="03000502040302020204" pitchFamily="66" charset="0"/>
                <a:ea typeface="Aptos" panose="020B0004020202020204" pitchFamily="34" charset="0"/>
                <a:cs typeface="Cavolini" panose="03000502040302020204" pitchFamily="66" charset="0"/>
              </a:rPr>
              <a:t>, 98% of them were </a:t>
            </a:r>
            <a:r>
              <a:rPr lang="en-US" sz="2000" b="1" kern="100" dirty="0">
                <a:effectLst/>
                <a:latin typeface="Cavolini" panose="03000502040302020204" pitchFamily="66" charset="0"/>
                <a:ea typeface="Aptos" panose="020B0004020202020204" pitchFamily="34" charset="0"/>
                <a:cs typeface="Cavolini" panose="03000502040302020204" pitchFamily="66" charset="0"/>
              </a:rPr>
              <a:t>actually bad</a:t>
            </a:r>
            <a:r>
              <a:rPr lang="en-US" sz="2000" kern="100" dirty="0">
                <a:effectLst/>
                <a:latin typeface="Cavolini" panose="03000502040302020204" pitchFamily="66" charset="0"/>
                <a:ea typeface="Aptos" panose="020B0004020202020204" pitchFamily="34" charset="0"/>
                <a:cs typeface="Cavolini" panose="03000502040302020204" pitchFamily="66" charset="0"/>
              </a:rPr>
              <a:t> and of all the samples predicted as </a:t>
            </a:r>
            <a:r>
              <a:rPr lang="en-US" sz="2000" b="1" kern="100" dirty="0">
                <a:effectLst/>
                <a:latin typeface="Cavolini" panose="03000502040302020204" pitchFamily="66" charset="0"/>
                <a:ea typeface="Aptos" panose="020B0004020202020204" pitchFamily="34" charset="0"/>
                <a:cs typeface="Cavolini" panose="03000502040302020204" pitchFamily="66" charset="0"/>
              </a:rPr>
              <a:t>good</a:t>
            </a:r>
            <a:r>
              <a:rPr lang="en-US" sz="2000" kern="100" dirty="0">
                <a:effectLst/>
                <a:latin typeface="Cavolini" panose="03000502040302020204" pitchFamily="66" charset="0"/>
                <a:ea typeface="Aptos" panose="020B0004020202020204" pitchFamily="34" charset="0"/>
                <a:cs typeface="Cavolini" panose="03000502040302020204" pitchFamily="66" charset="0"/>
              </a:rPr>
              <a:t>, 90% of them were </a:t>
            </a:r>
            <a:r>
              <a:rPr lang="en-US" sz="2000" b="1" kern="100" dirty="0">
                <a:effectLst/>
                <a:latin typeface="Cavolini" panose="03000502040302020204" pitchFamily="66" charset="0"/>
                <a:ea typeface="Aptos" panose="020B0004020202020204" pitchFamily="34" charset="0"/>
                <a:cs typeface="Cavolini" panose="03000502040302020204" pitchFamily="66" charset="0"/>
              </a:rPr>
              <a:t>actually good</a:t>
            </a:r>
            <a:r>
              <a:rPr lang="en-US" sz="2000" kern="100" dirty="0">
                <a:effectLst/>
                <a:latin typeface="Cavolini" panose="03000502040302020204" pitchFamily="66" charset="0"/>
                <a:ea typeface="Aptos" panose="020B0004020202020204" pitchFamily="34" charset="0"/>
                <a:cs typeface="Cavolini" panose="03000502040302020204" pitchFamily="66" charset="0"/>
              </a:rPr>
              <a:t>.</a:t>
            </a:r>
          </a:p>
          <a:p>
            <a:pPr marR="0" lvl="0" algn="just">
              <a:lnSpc>
                <a:spcPct val="150000"/>
              </a:lnSpc>
            </a:pPr>
            <a:r>
              <a:rPr lang="en-US" sz="2000" kern="100" dirty="0">
                <a:effectLst/>
                <a:latin typeface="Cavolini" panose="03000502040302020204" pitchFamily="66" charset="0"/>
                <a:ea typeface="Aptos" panose="020B0004020202020204" pitchFamily="34" charset="0"/>
                <a:cs typeface="Cavolini" panose="03000502040302020204" pitchFamily="66" charset="0"/>
              </a:rPr>
              <a:t>Of all the </a:t>
            </a:r>
            <a:r>
              <a:rPr lang="en-US" sz="2000" b="1" kern="100" dirty="0">
                <a:effectLst/>
                <a:latin typeface="Cavolini" panose="03000502040302020204" pitchFamily="66" charset="0"/>
                <a:ea typeface="Aptos" panose="020B0004020202020204" pitchFamily="34" charset="0"/>
                <a:cs typeface="Cavolini" panose="03000502040302020204" pitchFamily="66" charset="0"/>
              </a:rPr>
              <a:t>actual bad</a:t>
            </a:r>
            <a:r>
              <a:rPr lang="en-US" sz="2000" kern="100" dirty="0">
                <a:effectLst/>
                <a:latin typeface="Cavolini" panose="03000502040302020204" pitchFamily="66" charset="0"/>
                <a:ea typeface="Aptos" panose="020B0004020202020204" pitchFamily="34" charset="0"/>
                <a:cs typeface="Cavolini" panose="03000502040302020204" pitchFamily="66" charset="0"/>
              </a:rPr>
              <a:t> samples, 90% of them were </a:t>
            </a:r>
            <a:r>
              <a:rPr lang="en-US" sz="2000" b="1" kern="100" dirty="0">
                <a:effectLst/>
                <a:latin typeface="Cavolini" panose="03000502040302020204" pitchFamily="66" charset="0"/>
                <a:ea typeface="Aptos" panose="020B0004020202020204" pitchFamily="34" charset="0"/>
                <a:cs typeface="Cavolini" panose="03000502040302020204" pitchFamily="66" charset="0"/>
              </a:rPr>
              <a:t>correctly</a:t>
            </a:r>
            <a:r>
              <a:rPr lang="en-US" sz="2000" kern="100" dirty="0">
                <a:effectLst/>
                <a:latin typeface="Cavolini" panose="03000502040302020204" pitchFamily="66" charset="0"/>
                <a:ea typeface="Aptos" panose="020B0004020202020204" pitchFamily="34" charset="0"/>
                <a:cs typeface="Cavolini" panose="03000502040302020204" pitchFamily="66" charset="0"/>
              </a:rPr>
              <a:t> predicted as </a:t>
            </a:r>
            <a:r>
              <a:rPr lang="en-US" sz="2000" b="1" kern="100" dirty="0">
                <a:effectLst/>
                <a:latin typeface="Cavolini" panose="03000502040302020204" pitchFamily="66" charset="0"/>
                <a:ea typeface="Aptos" panose="020B0004020202020204" pitchFamily="34" charset="0"/>
                <a:cs typeface="Cavolini" panose="03000502040302020204" pitchFamily="66" charset="0"/>
              </a:rPr>
              <a:t>bad</a:t>
            </a:r>
            <a:r>
              <a:rPr lang="en-US" sz="2000" kern="100" dirty="0">
                <a:effectLst/>
                <a:latin typeface="Cavolini" panose="03000502040302020204" pitchFamily="66" charset="0"/>
                <a:ea typeface="Aptos" panose="020B0004020202020204" pitchFamily="34" charset="0"/>
                <a:cs typeface="Cavolini" panose="03000502040302020204" pitchFamily="66" charset="0"/>
              </a:rPr>
              <a:t> and of all the </a:t>
            </a:r>
            <a:r>
              <a:rPr lang="en-US" sz="2000" b="1" kern="100" dirty="0">
                <a:effectLst/>
                <a:latin typeface="Cavolini" panose="03000502040302020204" pitchFamily="66" charset="0"/>
                <a:ea typeface="Aptos" panose="020B0004020202020204" pitchFamily="34" charset="0"/>
                <a:cs typeface="Cavolini" panose="03000502040302020204" pitchFamily="66" charset="0"/>
              </a:rPr>
              <a:t>actual good</a:t>
            </a:r>
            <a:r>
              <a:rPr lang="en-US" sz="2000" kern="100" dirty="0">
                <a:effectLst/>
                <a:latin typeface="Cavolini" panose="03000502040302020204" pitchFamily="66" charset="0"/>
                <a:ea typeface="Aptos" panose="020B0004020202020204" pitchFamily="34" charset="0"/>
                <a:cs typeface="Cavolini" panose="03000502040302020204" pitchFamily="66" charset="0"/>
              </a:rPr>
              <a:t> samples, 98% of them were </a:t>
            </a:r>
            <a:r>
              <a:rPr lang="en-US" sz="2000" b="1" kern="100" dirty="0">
                <a:effectLst/>
                <a:latin typeface="Cavolini" panose="03000502040302020204" pitchFamily="66" charset="0"/>
                <a:ea typeface="Aptos" panose="020B0004020202020204" pitchFamily="34" charset="0"/>
                <a:cs typeface="Cavolini" panose="03000502040302020204" pitchFamily="66" charset="0"/>
              </a:rPr>
              <a:t>correctly</a:t>
            </a:r>
            <a:r>
              <a:rPr lang="en-US" sz="2000" kern="100" dirty="0">
                <a:effectLst/>
                <a:latin typeface="Cavolini" panose="03000502040302020204" pitchFamily="66" charset="0"/>
                <a:ea typeface="Aptos" panose="020B0004020202020204" pitchFamily="34" charset="0"/>
                <a:cs typeface="Cavolini" panose="03000502040302020204" pitchFamily="66" charset="0"/>
              </a:rPr>
              <a:t> predicted as </a:t>
            </a:r>
            <a:r>
              <a:rPr lang="en-US" sz="2000" b="1" kern="100" dirty="0">
                <a:effectLst/>
                <a:latin typeface="Cavolini" panose="03000502040302020204" pitchFamily="66" charset="0"/>
                <a:ea typeface="Aptos" panose="020B0004020202020204" pitchFamily="34" charset="0"/>
                <a:cs typeface="Cavolini" panose="03000502040302020204" pitchFamily="66" charset="0"/>
              </a:rPr>
              <a:t>good</a:t>
            </a:r>
            <a:r>
              <a:rPr lang="en-US" sz="2000" kern="100" dirty="0">
                <a:effectLst/>
                <a:latin typeface="Cavolini" panose="03000502040302020204" pitchFamily="66" charset="0"/>
                <a:ea typeface="Aptos" panose="020B0004020202020204" pitchFamily="34" charset="0"/>
                <a:cs typeface="Cavolini" panose="03000502040302020204" pitchFamily="66" charset="0"/>
              </a:rPr>
              <a:t>.</a:t>
            </a:r>
          </a:p>
          <a:p>
            <a:pPr marR="0" lvl="0" algn="just">
              <a:lnSpc>
                <a:spcPct val="150000"/>
              </a:lnSpc>
              <a:spcAft>
                <a:spcPts val="800"/>
              </a:spcAft>
            </a:pPr>
            <a:r>
              <a:rPr lang="en-US" sz="2000" kern="100" dirty="0">
                <a:effectLst/>
                <a:latin typeface="Cavolini" panose="03000502040302020204" pitchFamily="66" charset="0"/>
                <a:ea typeface="Aptos" panose="020B0004020202020204" pitchFamily="34" charset="0"/>
                <a:cs typeface="Cavolini" panose="03000502040302020204" pitchFamily="66" charset="0"/>
              </a:rPr>
              <a:t>It shows </a:t>
            </a:r>
            <a:r>
              <a:rPr lang="en-US" sz="2000" b="1" kern="100" dirty="0">
                <a:effectLst/>
                <a:latin typeface="Cavolini" panose="03000502040302020204" pitchFamily="66" charset="0"/>
                <a:ea typeface="Aptos" panose="020B0004020202020204" pitchFamily="34" charset="0"/>
                <a:cs typeface="Cavolini" panose="03000502040302020204" pitchFamily="66" charset="0"/>
              </a:rPr>
              <a:t>strong</a:t>
            </a:r>
            <a:r>
              <a:rPr lang="en-US" sz="2000" kern="100" dirty="0">
                <a:effectLst/>
                <a:latin typeface="Cavolini" panose="03000502040302020204" pitchFamily="66" charset="0"/>
                <a:ea typeface="Aptos" panose="020B0004020202020204" pitchFamily="34" charset="0"/>
                <a:cs typeface="Cavolini" panose="03000502040302020204" pitchFamily="66" charset="0"/>
              </a:rPr>
              <a:t> precision and recall meaning as it has </a:t>
            </a:r>
            <a:r>
              <a:rPr lang="en-US" sz="2000" b="1" kern="100" dirty="0">
                <a:effectLst/>
                <a:latin typeface="Cavolini" panose="03000502040302020204" pitchFamily="66" charset="0"/>
                <a:ea typeface="Aptos" panose="020B0004020202020204" pitchFamily="34" charset="0"/>
                <a:cs typeface="Cavolini" panose="03000502040302020204" pitchFamily="66" charset="0"/>
              </a:rPr>
              <a:t>balanced</a:t>
            </a:r>
            <a:r>
              <a:rPr lang="en-US" sz="2000" kern="100" dirty="0">
                <a:effectLst/>
                <a:latin typeface="Cavolini" panose="03000502040302020204" pitchFamily="66" charset="0"/>
                <a:ea typeface="Aptos" panose="020B0004020202020204" pitchFamily="34" charset="0"/>
                <a:cs typeface="Cavolini" panose="03000502040302020204" pitchFamily="66" charset="0"/>
              </a:rPr>
              <a:t> F1-score which means that the model handles </a:t>
            </a:r>
            <a:r>
              <a:rPr lang="en-US" sz="2000" b="1" kern="100" dirty="0">
                <a:effectLst/>
                <a:latin typeface="Cavolini" panose="03000502040302020204" pitchFamily="66" charset="0"/>
                <a:ea typeface="Aptos" panose="020B0004020202020204" pitchFamily="34" charset="0"/>
                <a:cs typeface="Cavolini" panose="03000502040302020204" pitchFamily="66" charset="0"/>
              </a:rPr>
              <a:t>class</a:t>
            </a:r>
            <a:r>
              <a:rPr lang="en-US" sz="2000" kern="100" dirty="0">
                <a:effectLst/>
                <a:latin typeface="Cavolini" panose="03000502040302020204" pitchFamily="66" charset="0"/>
                <a:ea typeface="Aptos" panose="020B0004020202020204" pitchFamily="34" charset="0"/>
                <a:cs typeface="Cavolini" panose="03000502040302020204" pitchFamily="66" charset="0"/>
              </a:rPr>
              <a:t> </a:t>
            </a:r>
            <a:r>
              <a:rPr lang="en-US" sz="2000" b="1" kern="100" dirty="0">
                <a:effectLst/>
                <a:latin typeface="Cavolini" panose="03000502040302020204" pitchFamily="66" charset="0"/>
                <a:ea typeface="Aptos" panose="020B0004020202020204" pitchFamily="34" charset="0"/>
                <a:cs typeface="Cavolini" panose="03000502040302020204" pitchFamily="66" charset="0"/>
              </a:rPr>
              <a:t>distribution</a:t>
            </a:r>
            <a:r>
              <a:rPr lang="en-US" sz="2000" kern="100" dirty="0">
                <a:effectLst/>
                <a:latin typeface="Cavolini" panose="03000502040302020204" pitchFamily="66" charset="0"/>
                <a:ea typeface="Aptos" panose="020B0004020202020204" pitchFamily="34" charset="0"/>
                <a:cs typeface="Cavolini" panose="03000502040302020204" pitchFamily="66" charset="0"/>
              </a:rPr>
              <a:t> effectively.</a:t>
            </a:r>
          </a:p>
          <a:p>
            <a:pPr>
              <a:lnSpc>
                <a:spcPct val="150000"/>
              </a:lnSpc>
            </a:pPr>
            <a:endParaRPr lang="en-US" sz="2400" dirty="0">
              <a:solidFill>
                <a:srgbClr val="320909"/>
              </a:solidFill>
              <a:latin typeface="Cavolini" panose="020B0502040204020203" pitchFamily="66" charset="0"/>
              <a:ea typeface="Circe"/>
              <a:cs typeface="Cavolini" panose="020B0502040204020203" pitchFamily="66" charset="0"/>
              <a:sym typeface="Circe"/>
            </a:endParaRPr>
          </a:p>
        </p:txBody>
      </p:sp>
      <p:sp>
        <p:nvSpPr>
          <p:cNvPr id="9" name="Freeform 24">
            <a:extLst>
              <a:ext uri="{FF2B5EF4-FFF2-40B4-BE49-F238E27FC236}">
                <a16:creationId xmlns:a16="http://schemas.microsoft.com/office/drawing/2014/main" id="{302E1F4B-88D1-CFF2-F3F5-7245BDA3D978}"/>
              </a:ext>
            </a:extLst>
          </p:cNvPr>
          <p:cNvSpPr/>
          <p:nvPr/>
        </p:nvSpPr>
        <p:spPr>
          <a:xfrm>
            <a:off x="2057400" y="8166008"/>
            <a:ext cx="2590800" cy="1473292"/>
          </a:xfrm>
          <a:custGeom>
            <a:avLst/>
            <a:gdLst/>
            <a:ahLst/>
            <a:cxnLst/>
            <a:rect l="l" t="t" r="r" b="b"/>
            <a:pathLst>
              <a:path w="1413148" h="828458">
                <a:moveTo>
                  <a:pt x="0" y="0"/>
                </a:moveTo>
                <a:lnTo>
                  <a:pt x="1413148" y="0"/>
                </a:lnTo>
                <a:lnTo>
                  <a:pt x="1413148" y="828458"/>
                </a:lnTo>
                <a:lnTo>
                  <a:pt x="0" y="8284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0" name="Freeform 24">
            <a:extLst>
              <a:ext uri="{FF2B5EF4-FFF2-40B4-BE49-F238E27FC236}">
                <a16:creationId xmlns:a16="http://schemas.microsoft.com/office/drawing/2014/main" id="{90C8EBD9-04AB-363E-5E58-C8FD2C81AC84}"/>
              </a:ext>
            </a:extLst>
          </p:cNvPr>
          <p:cNvSpPr/>
          <p:nvPr/>
        </p:nvSpPr>
        <p:spPr>
          <a:xfrm>
            <a:off x="1929711" y="8571375"/>
            <a:ext cx="2286000" cy="1203260"/>
          </a:xfrm>
          <a:custGeom>
            <a:avLst/>
            <a:gdLst/>
            <a:ahLst/>
            <a:cxnLst/>
            <a:rect l="l" t="t" r="r" b="b"/>
            <a:pathLst>
              <a:path w="1413148" h="828458">
                <a:moveTo>
                  <a:pt x="0" y="0"/>
                </a:moveTo>
                <a:lnTo>
                  <a:pt x="1413148" y="0"/>
                </a:lnTo>
                <a:lnTo>
                  <a:pt x="1413148" y="828458"/>
                </a:lnTo>
                <a:lnTo>
                  <a:pt x="0" y="8284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
        <p:cNvGrpSpPr/>
        <p:nvPr/>
      </p:nvGrpSpPr>
      <p:grpSpPr>
        <a:xfrm>
          <a:off x="0" y="0"/>
          <a:ext cx="0" cy="0"/>
          <a:chOff x="0" y="0"/>
          <a:chExt cx="0" cy="0"/>
        </a:xfrm>
      </p:grpSpPr>
      <p:grpSp>
        <p:nvGrpSpPr>
          <p:cNvPr id="2" name="Group 2"/>
          <p:cNvGrpSpPr/>
          <p:nvPr/>
        </p:nvGrpSpPr>
        <p:grpSpPr>
          <a:xfrm>
            <a:off x="-313346" y="321631"/>
            <a:ext cx="18914691" cy="47625"/>
            <a:chOff x="0" y="0"/>
            <a:chExt cx="4981647" cy="12543"/>
          </a:xfrm>
        </p:grpSpPr>
        <p:sp>
          <p:nvSpPr>
            <p:cNvPr id="3" name="Freeform 3"/>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923030"/>
            </a:solidFill>
          </p:spPr>
          <p:txBody>
            <a:bodyPr/>
            <a:lstStyle/>
            <a:p>
              <a:endParaRPr lang="en-US"/>
            </a:p>
          </p:txBody>
        </p:sp>
        <p:sp>
          <p:nvSpPr>
            <p:cNvPr id="4" name="TextBox 4"/>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313346" y="9917744"/>
            <a:ext cx="18914691" cy="47625"/>
            <a:chOff x="0" y="0"/>
            <a:chExt cx="4981647" cy="12543"/>
          </a:xfrm>
        </p:grpSpPr>
        <p:sp>
          <p:nvSpPr>
            <p:cNvPr id="6" name="Freeform 6"/>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923030"/>
            </a:solidFill>
          </p:spPr>
          <p:txBody>
            <a:bodyPr/>
            <a:lstStyle/>
            <a:p>
              <a:endParaRPr lang="en-US"/>
            </a:p>
          </p:txBody>
        </p:sp>
        <p:sp>
          <p:nvSpPr>
            <p:cNvPr id="7" name="TextBox 7"/>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sp>
        <p:nvSpPr>
          <p:cNvPr id="16" name="TextBox 16"/>
          <p:cNvSpPr txBox="1"/>
          <p:nvPr/>
        </p:nvSpPr>
        <p:spPr>
          <a:xfrm>
            <a:off x="1627228" y="491054"/>
            <a:ext cx="16507551" cy="1259960"/>
          </a:xfrm>
          <a:prstGeom prst="rect">
            <a:avLst/>
          </a:prstGeom>
        </p:spPr>
        <p:txBody>
          <a:bodyPr lIns="0" tIns="0" rIns="0" bIns="0" rtlCol="0" anchor="t">
            <a:spAutoFit/>
          </a:bodyPr>
          <a:lstStyle/>
          <a:p>
            <a:pPr marL="0" lvl="0" indent="0" algn="ctr">
              <a:lnSpc>
                <a:spcPts val="10290"/>
              </a:lnSpc>
              <a:spcBef>
                <a:spcPct val="0"/>
              </a:spcBef>
            </a:pPr>
            <a:r>
              <a:rPr lang="en-US" sz="7000" u="none" strike="noStrike" dirty="0">
                <a:solidFill>
                  <a:srgbClr val="923030"/>
                </a:solidFill>
                <a:latin typeface="Cinzel Decorative"/>
                <a:ea typeface="Cinzel Decorative"/>
                <a:cs typeface="Cinzel Decorative"/>
                <a:sym typeface="Cinzel Decorative"/>
              </a:rPr>
              <a:t>ROC AUC Curve</a:t>
            </a:r>
          </a:p>
        </p:txBody>
      </p:sp>
      <p:pic>
        <p:nvPicPr>
          <p:cNvPr id="26" name="Picture 25">
            <a:extLst>
              <a:ext uri="{FF2B5EF4-FFF2-40B4-BE49-F238E27FC236}">
                <a16:creationId xmlns:a16="http://schemas.microsoft.com/office/drawing/2014/main" id="{76B623A5-A334-E7FF-8821-7B03E6590A04}"/>
              </a:ext>
            </a:extLst>
          </p:cNvPr>
          <p:cNvPicPr>
            <a:picLocks noChangeAspect="1"/>
          </p:cNvPicPr>
          <p:nvPr/>
        </p:nvPicPr>
        <p:blipFill>
          <a:blip r:embed="rId2"/>
          <a:stretch>
            <a:fillRect/>
          </a:stretch>
        </p:blipFill>
        <p:spPr>
          <a:xfrm>
            <a:off x="1599154" y="1895677"/>
            <a:ext cx="10872495" cy="7707980"/>
          </a:xfrm>
          <a:prstGeom prst="rect">
            <a:avLst/>
          </a:prstGeom>
        </p:spPr>
      </p:pic>
      <p:sp>
        <p:nvSpPr>
          <p:cNvPr id="27" name="Freeform 32">
            <a:extLst>
              <a:ext uri="{FF2B5EF4-FFF2-40B4-BE49-F238E27FC236}">
                <a16:creationId xmlns:a16="http://schemas.microsoft.com/office/drawing/2014/main" id="{30A8C7E7-F16B-16DF-EBDA-C9C45B7AB9A3}"/>
              </a:ext>
            </a:extLst>
          </p:cNvPr>
          <p:cNvSpPr/>
          <p:nvPr/>
        </p:nvSpPr>
        <p:spPr>
          <a:xfrm flipH="1">
            <a:off x="13868400" y="5628278"/>
            <a:ext cx="3505201" cy="4337091"/>
          </a:xfrm>
          <a:custGeom>
            <a:avLst/>
            <a:gdLst/>
            <a:ahLst/>
            <a:cxnLst/>
            <a:rect l="l" t="t" r="r" b="b"/>
            <a:pathLst>
              <a:path w="1345093" h="1832110">
                <a:moveTo>
                  <a:pt x="1345093" y="0"/>
                </a:moveTo>
                <a:lnTo>
                  <a:pt x="0" y="0"/>
                </a:lnTo>
                <a:lnTo>
                  <a:pt x="0" y="1832110"/>
                </a:lnTo>
                <a:lnTo>
                  <a:pt x="1345093" y="1832110"/>
                </a:lnTo>
                <a:lnTo>
                  <a:pt x="134509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
        <p:cNvGrpSpPr/>
        <p:nvPr/>
      </p:nvGrpSpPr>
      <p:grpSpPr>
        <a:xfrm>
          <a:off x="0" y="0"/>
          <a:ext cx="0" cy="0"/>
          <a:chOff x="0" y="0"/>
          <a:chExt cx="0" cy="0"/>
        </a:xfrm>
      </p:grpSpPr>
      <p:grpSp>
        <p:nvGrpSpPr>
          <p:cNvPr id="2" name="Group 2"/>
          <p:cNvGrpSpPr/>
          <p:nvPr/>
        </p:nvGrpSpPr>
        <p:grpSpPr>
          <a:xfrm>
            <a:off x="-313346" y="321631"/>
            <a:ext cx="18914691" cy="47625"/>
            <a:chOff x="0" y="0"/>
            <a:chExt cx="4981647" cy="12543"/>
          </a:xfrm>
        </p:grpSpPr>
        <p:sp>
          <p:nvSpPr>
            <p:cNvPr id="3" name="Freeform 3"/>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923030"/>
            </a:solidFill>
          </p:spPr>
          <p:txBody>
            <a:bodyPr/>
            <a:lstStyle/>
            <a:p>
              <a:endParaRPr lang="en-US"/>
            </a:p>
          </p:txBody>
        </p:sp>
        <p:sp>
          <p:nvSpPr>
            <p:cNvPr id="4" name="TextBox 4"/>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313346" y="9917744"/>
            <a:ext cx="18914691" cy="47625"/>
            <a:chOff x="0" y="0"/>
            <a:chExt cx="4981647" cy="12543"/>
          </a:xfrm>
        </p:grpSpPr>
        <p:sp>
          <p:nvSpPr>
            <p:cNvPr id="6" name="Freeform 6"/>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923030"/>
            </a:solidFill>
          </p:spPr>
          <p:txBody>
            <a:bodyPr/>
            <a:lstStyle/>
            <a:p>
              <a:endParaRPr lang="en-US"/>
            </a:p>
          </p:txBody>
        </p:sp>
        <p:sp>
          <p:nvSpPr>
            <p:cNvPr id="7" name="TextBox 7"/>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grpSp>
        <p:nvGrpSpPr>
          <p:cNvPr id="11" name="Group 11"/>
          <p:cNvGrpSpPr>
            <a:grpSpLocks noChangeAspect="1"/>
          </p:cNvGrpSpPr>
          <p:nvPr/>
        </p:nvGrpSpPr>
        <p:grpSpPr>
          <a:xfrm>
            <a:off x="247804" y="2042744"/>
            <a:ext cx="3566196" cy="4792424"/>
            <a:chOff x="0" y="0"/>
            <a:chExt cx="3663950" cy="4923790"/>
          </a:xfrm>
        </p:grpSpPr>
        <p:sp>
          <p:nvSpPr>
            <p:cNvPr id="12" name="Freeform 12"/>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2"/>
              <a:stretch>
                <a:fillRect l="-51090" r="-51090"/>
              </a:stretch>
            </a:blipFill>
          </p:spPr>
          <p:txBody>
            <a:bodyPr/>
            <a:lstStyle/>
            <a:p>
              <a:endParaRPr lang="en-US"/>
            </a:p>
          </p:txBody>
        </p:sp>
        <p:sp>
          <p:nvSpPr>
            <p:cNvPr id="13" name="Freeform 13"/>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923030"/>
            </a:solidFill>
          </p:spPr>
          <p:txBody>
            <a:bodyPr/>
            <a:lstStyle/>
            <a:p>
              <a:endParaRPr lang="en-US"/>
            </a:p>
          </p:txBody>
        </p:sp>
      </p:grpSp>
      <p:grpSp>
        <p:nvGrpSpPr>
          <p:cNvPr id="14" name="Group 14"/>
          <p:cNvGrpSpPr>
            <a:grpSpLocks noChangeAspect="1"/>
          </p:cNvGrpSpPr>
          <p:nvPr/>
        </p:nvGrpSpPr>
        <p:grpSpPr>
          <a:xfrm>
            <a:off x="13651864" y="910957"/>
            <a:ext cx="3566196" cy="4792424"/>
            <a:chOff x="0" y="0"/>
            <a:chExt cx="3663950" cy="4923790"/>
          </a:xfrm>
        </p:grpSpPr>
        <p:sp>
          <p:nvSpPr>
            <p:cNvPr id="15" name="Freeform 15"/>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3"/>
              <a:stretch>
                <a:fillRect l="-8642" t="-37917" r="-15520"/>
              </a:stretch>
            </a:blipFill>
          </p:spPr>
          <p:txBody>
            <a:bodyPr/>
            <a:lstStyle/>
            <a:p>
              <a:endParaRPr lang="en-US"/>
            </a:p>
          </p:txBody>
        </p:sp>
        <p:sp>
          <p:nvSpPr>
            <p:cNvPr id="16" name="Freeform 16"/>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923030"/>
            </a:solidFill>
          </p:spPr>
          <p:txBody>
            <a:bodyPr/>
            <a:lstStyle/>
            <a:p>
              <a:endParaRPr lang="en-US"/>
            </a:p>
          </p:txBody>
        </p:sp>
      </p:grpSp>
      <p:sp>
        <p:nvSpPr>
          <p:cNvPr id="17" name="Freeform 17"/>
          <p:cNvSpPr/>
          <p:nvPr/>
        </p:nvSpPr>
        <p:spPr>
          <a:xfrm flipH="1">
            <a:off x="14317601" y="5498999"/>
            <a:ext cx="6595142" cy="4418745"/>
          </a:xfrm>
          <a:custGeom>
            <a:avLst/>
            <a:gdLst/>
            <a:ahLst/>
            <a:cxnLst/>
            <a:rect l="l" t="t" r="r" b="b"/>
            <a:pathLst>
              <a:path w="6595142" h="4418745">
                <a:moveTo>
                  <a:pt x="6595142" y="0"/>
                </a:moveTo>
                <a:lnTo>
                  <a:pt x="0" y="0"/>
                </a:lnTo>
                <a:lnTo>
                  <a:pt x="0" y="4418745"/>
                </a:lnTo>
                <a:lnTo>
                  <a:pt x="6595142" y="4418745"/>
                </a:lnTo>
                <a:lnTo>
                  <a:pt x="6595142"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a:p>
        </p:txBody>
      </p:sp>
      <p:sp>
        <p:nvSpPr>
          <p:cNvPr id="21" name="TextBox 16">
            <a:extLst>
              <a:ext uri="{FF2B5EF4-FFF2-40B4-BE49-F238E27FC236}">
                <a16:creationId xmlns:a16="http://schemas.microsoft.com/office/drawing/2014/main" id="{090FD56C-6FAC-2E3A-9268-2DBCD6F8EBDC}"/>
              </a:ext>
            </a:extLst>
          </p:cNvPr>
          <p:cNvSpPr txBox="1"/>
          <p:nvPr/>
        </p:nvSpPr>
        <p:spPr>
          <a:xfrm>
            <a:off x="1627228" y="491054"/>
            <a:ext cx="16507551" cy="1259960"/>
          </a:xfrm>
          <a:prstGeom prst="rect">
            <a:avLst/>
          </a:prstGeom>
        </p:spPr>
        <p:txBody>
          <a:bodyPr lIns="0" tIns="0" rIns="0" bIns="0" rtlCol="0" anchor="t">
            <a:spAutoFit/>
          </a:bodyPr>
          <a:lstStyle/>
          <a:p>
            <a:pPr marL="0" lvl="0" indent="0" algn="ctr">
              <a:lnSpc>
                <a:spcPts val="10290"/>
              </a:lnSpc>
              <a:spcBef>
                <a:spcPct val="0"/>
              </a:spcBef>
            </a:pPr>
            <a:r>
              <a:rPr lang="en-US" sz="7000" u="none" strike="noStrike" dirty="0">
                <a:solidFill>
                  <a:srgbClr val="923030"/>
                </a:solidFill>
                <a:latin typeface="Cinzel Decorative"/>
                <a:ea typeface="Cinzel Decorative"/>
                <a:cs typeface="Cinzel Decorative"/>
                <a:sym typeface="Cinzel Decorative"/>
              </a:rPr>
              <a:t>CONCLUSION</a:t>
            </a:r>
          </a:p>
        </p:txBody>
      </p:sp>
      <p:sp>
        <p:nvSpPr>
          <p:cNvPr id="22" name="TextBox 11">
            <a:extLst>
              <a:ext uri="{FF2B5EF4-FFF2-40B4-BE49-F238E27FC236}">
                <a16:creationId xmlns:a16="http://schemas.microsoft.com/office/drawing/2014/main" id="{5FD371D8-127F-89EA-CCBB-DF4A070E60E9}"/>
              </a:ext>
            </a:extLst>
          </p:cNvPr>
          <p:cNvSpPr txBox="1"/>
          <p:nvPr/>
        </p:nvSpPr>
        <p:spPr>
          <a:xfrm>
            <a:off x="4495800" y="2095501"/>
            <a:ext cx="8458200" cy="6594177"/>
          </a:xfrm>
          <a:prstGeom prst="rect">
            <a:avLst/>
          </a:prstGeom>
        </p:spPr>
        <p:txBody>
          <a:bodyPr wrap="square" lIns="0" tIns="0" rIns="0" bIns="0" rtlCol="0" anchor="t">
            <a:spAutoFit/>
          </a:bodyPr>
          <a:lstStyle/>
          <a:p>
            <a:pPr marR="0" lvl="0" algn="just">
              <a:lnSpc>
                <a:spcPct val="150000"/>
              </a:lnSpc>
            </a:pPr>
            <a:r>
              <a:rPr lang="en-US" sz="2400" dirty="0">
                <a:solidFill>
                  <a:srgbClr val="320909"/>
                </a:solidFill>
                <a:latin typeface="Cavolini" panose="020B0502040204020203" pitchFamily="66" charset="0"/>
                <a:ea typeface="Circe"/>
                <a:cs typeface="Cavolini" panose="020B0502040204020203" pitchFamily="66" charset="0"/>
                <a:sym typeface="Circe"/>
              </a:rPr>
              <a:t>This project leverages ML to automate wine quality evaluation offering wineries with a valuable tool for enhancing production and boosting sales.</a:t>
            </a:r>
          </a:p>
          <a:p>
            <a:pPr marR="0" lvl="0" algn="just">
              <a:lnSpc>
                <a:spcPct val="150000"/>
              </a:lnSpc>
            </a:pPr>
            <a:endParaRPr lang="en-US" sz="2400" dirty="0">
              <a:solidFill>
                <a:srgbClr val="320909"/>
              </a:solidFill>
              <a:latin typeface="Cavolini" panose="020B0502040204020203" pitchFamily="66" charset="0"/>
              <a:ea typeface="Circe"/>
              <a:cs typeface="Cavolini" panose="020B0502040204020203" pitchFamily="66" charset="0"/>
              <a:sym typeface="Circe"/>
            </a:endParaRPr>
          </a:p>
          <a:p>
            <a:pPr marR="0" lvl="0" algn="just">
              <a:lnSpc>
                <a:spcPct val="150000"/>
              </a:lnSpc>
            </a:pPr>
            <a:r>
              <a:rPr lang="en-US" sz="2400" dirty="0">
                <a:solidFill>
                  <a:srgbClr val="320909"/>
                </a:solidFill>
                <a:latin typeface="Cavolini" panose="020B0502040204020203" pitchFamily="66" charset="0"/>
                <a:ea typeface="Circe"/>
                <a:cs typeface="Cavolini" panose="020B0502040204020203" pitchFamily="66" charset="0"/>
                <a:sym typeface="Circe"/>
              </a:rPr>
              <a:t> By analyzing the chemical properties, the project used models such as SVM, Decision Tree and Bagging Classifier with the achievement of 94% accuracy by Bagging Classifier. While the results are strong, further improvements can be made by advanced algorithms implementation and optimizing decision tree classifier.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
        <p:cNvGrpSpPr/>
        <p:nvPr/>
      </p:nvGrpSpPr>
      <p:grpSpPr>
        <a:xfrm>
          <a:off x="0" y="0"/>
          <a:ext cx="0" cy="0"/>
          <a:chOff x="0" y="0"/>
          <a:chExt cx="0" cy="0"/>
        </a:xfrm>
      </p:grpSpPr>
      <p:grpSp>
        <p:nvGrpSpPr>
          <p:cNvPr id="2" name="Group 2"/>
          <p:cNvGrpSpPr/>
          <p:nvPr/>
        </p:nvGrpSpPr>
        <p:grpSpPr>
          <a:xfrm>
            <a:off x="-313346" y="321631"/>
            <a:ext cx="16559479" cy="47625"/>
            <a:chOff x="0" y="0"/>
            <a:chExt cx="4361344" cy="12543"/>
          </a:xfrm>
        </p:grpSpPr>
        <p:sp>
          <p:nvSpPr>
            <p:cNvPr id="3" name="Freeform 3"/>
            <p:cNvSpPr/>
            <p:nvPr/>
          </p:nvSpPr>
          <p:spPr>
            <a:xfrm>
              <a:off x="0" y="0"/>
              <a:ext cx="4361344" cy="12543"/>
            </a:xfrm>
            <a:custGeom>
              <a:avLst/>
              <a:gdLst/>
              <a:ahLst/>
              <a:cxnLst/>
              <a:rect l="l" t="t" r="r" b="b"/>
              <a:pathLst>
                <a:path w="4361344" h="12543">
                  <a:moveTo>
                    <a:pt x="0" y="0"/>
                  </a:moveTo>
                  <a:lnTo>
                    <a:pt x="4361344" y="0"/>
                  </a:lnTo>
                  <a:lnTo>
                    <a:pt x="4361344" y="12543"/>
                  </a:lnTo>
                  <a:lnTo>
                    <a:pt x="0" y="12543"/>
                  </a:lnTo>
                  <a:close/>
                </a:path>
              </a:pathLst>
            </a:custGeom>
            <a:solidFill>
              <a:srgbClr val="923030"/>
            </a:solidFill>
          </p:spPr>
          <p:txBody>
            <a:bodyPr/>
            <a:lstStyle/>
            <a:p>
              <a:endParaRPr lang="en-US"/>
            </a:p>
          </p:txBody>
        </p:sp>
        <p:sp>
          <p:nvSpPr>
            <p:cNvPr id="4" name="TextBox 4"/>
            <p:cNvSpPr txBox="1"/>
            <p:nvPr/>
          </p:nvSpPr>
          <p:spPr>
            <a:xfrm>
              <a:off x="0" y="-38100"/>
              <a:ext cx="4361344" cy="50643"/>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313346" y="9917744"/>
            <a:ext cx="18914691" cy="47625"/>
            <a:chOff x="0" y="0"/>
            <a:chExt cx="4981647" cy="12543"/>
          </a:xfrm>
        </p:grpSpPr>
        <p:sp>
          <p:nvSpPr>
            <p:cNvPr id="6" name="Freeform 6"/>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923030"/>
            </a:solidFill>
          </p:spPr>
          <p:txBody>
            <a:bodyPr/>
            <a:lstStyle/>
            <a:p>
              <a:endParaRPr lang="en-US"/>
            </a:p>
          </p:txBody>
        </p:sp>
        <p:sp>
          <p:nvSpPr>
            <p:cNvPr id="7" name="TextBox 7"/>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sp>
        <p:nvSpPr>
          <p:cNvPr id="8" name="TextBox 8"/>
          <p:cNvSpPr txBox="1"/>
          <p:nvPr/>
        </p:nvSpPr>
        <p:spPr>
          <a:xfrm>
            <a:off x="4800600" y="2943501"/>
            <a:ext cx="12111510" cy="6551152"/>
          </a:xfrm>
          <a:prstGeom prst="rect">
            <a:avLst/>
          </a:prstGeom>
        </p:spPr>
        <p:txBody>
          <a:bodyPr wrap="square" lIns="0" tIns="0" rIns="0" bIns="0" rtlCol="0" anchor="t">
            <a:spAutoFit/>
          </a:bodyPr>
          <a:lstStyle/>
          <a:p>
            <a:pPr marL="0" lvl="0" indent="0" algn="r">
              <a:lnSpc>
                <a:spcPts val="10290"/>
              </a:lnSpc>
              <a:spcBef>
                <a:spcPct val="0"/>
              </a:spcBef>
            </a:pPr>
            <a:r>
              <a:rPr lang="en-US" sz="7200" b="0" i="0" dirty="0">
                <a:solidFill>
                  <a:srgbClr val="2B2B2B"/>
                </a:solidFill>
                <a:effectLst/>
                <a:latin typeface="Georgia" panose="02040502050405020303" pitchFamily="18" charset="0"/>
              </a:rPr>
              <a:t>The discovery of a wine is of greater moment than the discovery of a constellation. The universe is too full of stars.</a:t>
            </a:r>
            <a:endParaRPr lang="en-US" sz="7000" u="none" strike="noStrike" dirty="0">
              <a:solidFill>
                <a:srgbClr val="923030"/>
              </a:solidFill>
              <a:latin typeface="Cinzel Decorative"/>
              <a:ea typeface="Cinzel Decorative"/>
              <a:cs typeface="Cinzel Decorative"/>
              <a:sym typeface="Cinzel Decorative"/>
            </a:endParaRPr>
          </a:p>
        </p:txBody>
      </p:sp>
      <p:sp>
        <p:nvSpPr>
          <p:cNvPr id="9" name="TextBox 9"/>
          <p:cNvSpPr txBox="1"/>
          <p:nvPr/>
        </p:nvSpPr>
        <p:spPr>
          <a:xfrm>
            <a:off x="10439400" y="9416846"/>
            <a:ext cx="6937358" cy="371897"/>
          </a:xfrm>
          <a:prstGeom prst="rect">
            <a:avLst/>
          </a:prstGeom>
        </p:spPr>
        <p:txBody>
          <a:bodyPr lIns="0" tIns="0" rIns="0" bIns="0" rtlCol="0" anchor="t">
            <a:spAutoFit/>
          </a:bodyPr>
          <a:lstStyle/>
          <a:p>
            <a:pPr marL="0" lvl="0" indent="0" algn="r">
              <a:lnSpc>
                <a:spcPts val="2940"/>
              </a:lnSpc>
              <a:spcBef>
                <a:spcPct val="0"/>
              </a:spcBef>
            </a:pPr>
            <a:r>
              <a:rPr lang="en-US" sz="2100" u="none" strike="noStrike" dirty="0">
                <a:solidFill>
                  <a:srgbClr val="320909"/>
                </a:solidFill>
                <a:latin typeface="Circe"/>
                <a:ea typeface="Circe"/>
                <a:cs typeface="Circe"/>
                <a:sym typeface="Circe"/>
              </a:rPr>
              <a:t>— </a:t>
            </a:r>
            <a:r>
              <a:rPr lang="en-US" sz="2100" dirty="0">
                <a:solidFill>
                  <a:srgbClr val="320909"/>
                </a:solidFill>
                <a:latin typeface="Circe"/>
                <a:ea typeface="Circe"/>
                <a:cs typeface="Circe"/>
                <a:sym typeface="Circe"/>
              </a:rPr>
              <a:t>Benjamin Franklin</a:t>
            </a:r>
            <a:endParaRPr lang="en-US" sz="2100" u="none" strike="noStrike" dirty="0">
              <a:solidFill>
                <a:srgbClr val="320909"/>
              </a:solidFill>
              <a:latin typeface="Circe"/>
              <a:ea typeface="Circe"/>
              <a:cs typeface="Circe"/>
              <a:sym typeface="Circe"/>
            </a:endParaRPr>
          </a:p>
        </p:txBody>
      </p:sp>
      <p:grpSp>
        <p:nvGrpSpPr>
          <p:cNvPr id="10" name="Group 10"/>
          <p:cNvGrpSpPr/>
          <p:nvPr/>
        </p:nvGrpSpPr>
        <p:grpSpPr>
          <a:xfrm>
            <a:off x="-2133600" y="0"/>
            <a:ext cx="8927645" cy="10287000"/>
            <a:chOff x="0" y="0"/>
            <a:chExt cx="11903527" cy="13716000"/>
          </a:xfrm>
        </p:grpSpPr>
        <p:pic>
          <p:nvPicPr>
            <p:cNvPr id="11" name="Picture 11"/>
            <p:cNvPicPr>
              <a:picLocks noChangeAspect="1"/>
            </p:cNvPicPr>
            <p:nvPr/>
          </p:nvPicPr>
          <p:blipFill>
            <a:blip r:embed="rId2"/>
            <a:srcRect r="56534"/>
            <a:stretch>
              <a:fillRect/>
            </a:stretch>
          </p:blipFill>
          <p:spPr>
            <a:xfrm>
              <a:off x="0" y="0"/>
              <a:ext cx="11903527" cy="13716000"/>
            </a:xfrm>
            <a:prstGeom prst="rect">
              <a:avLst/>
            </a:prstGeom>
          </p:spPr>
        </p:pic>
      </p:grpSp>
      <p:sp>
        <p:nvSpPr>
          <p:cNvPr id="12" name="Freeform 12"/>
          <p:cNvSpPr/>
          <p:nvPr/>
        </p:nvSpPr>
        <p:spPr>
          <a:xfrm>
            <a:off x="14363979" y="-174036"/>
            <a:ext cx="4391000" cy="4544373"/>
          </a:xfrm>
          <a:custGeom>
            <a:avLst/>
            <a:gdLst/>
            <a:ahLst/>
            <a:cxnLst/>
            <a:rect l="l" t="t" r="r" b="b"/>
            <a:pathLst>
              <a:path w="4391000" h="4544373">
                <a:moveTo>
                  <a:pt x="0" y="0"/>
                </a:moveTo>
                <a:lnTo>
                  <a:pt x="4391001" y="0"/>
                </a:lnTo>
                <a:lnTo>
                  <a:pt x="4391001" y="4544373"/>
                </a:lnTo>
                <a:lnTo>
                  <a:pt x="0" y="454437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
        <p:cNvGrpSpPr/>
        <p:nvPr/>
      </p:nvGrpSpPr>
      <p:grpSpPr>
        <a:xfrm>
          <a:off x="0" y="0"/>
          <a:ext cx="0" cy="0"/>
          <a:chOff x="0" y="0"/>
          <a:chExt cx="0" cy="0"/>
        </a:xfrm>
      </p:grpSpPr>
      <p:grpSp>
        <p:nvGrpSpPr>
          <p:cNvPr id="8" name="Group 8"/>
          <p:cNvGrpSpPr/>
          <p:nvPr/>
        </p:nvGrpSpPr>
        <p:grpSpPr>
          <a:xfrm>
            <a:off x="-313346" y="321631"/>
            <a:ext cx="18914691" cy="47625"/>
            <a:chOff x="0" y="0"/>
            <a:chExt cx="4981647" cy="12543"/>
          </a:xfrm>
        </p:grpSpPr>
        <p:sp>
          <p:nvSpPr>
            <p:cNvPr id="9" name="Freeform 9"/>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923030"/>
            </a:solidFill>
          </p:spPr>
          <p:txBody>
            <a:bodyPr/>
            <a:lstStyle/>
            <a:p>
              <a:endParaRPr lang="en-US"/>
            </a:p>
          </p:txBody>
        </p:sp>
        <p:sp>
          <p:nvSpPr>
            <p:cNvPr id="10" name="TextBox 10"/>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grpSp>
        <p:nvGrpSpPr>
          <p:cNvPr id="11" name="Group 11"/>
          <p:cNvGrpSpPr/>
          <p:nvPr/>
        </p:nvGrpSpPr>
        <p:grpSpPr>
          <a:xfrm>
            <a:off x="-313346" y="9917744"/>
            <a:ext cx="18914691" cy="47625"/>
            <a:chOff x="0" y="0"/>
            <a:chExt cx="4981647" cy="12543"/>
          </a:xfrm>
        </p:grpSpPr>
        <p:sp>
          <p:nvSpPr>
            <p:cNvPr id="12" name="Freeform 12"/>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923030"/>
            </a:solidFill>
          </p:spPr>
          <p:txBody>
            <a:bodyPr/>
            <a:lstStyle/>
            <a:p>
              <a:endParaRPr lang="en-US"/>
            </a:p>
          </p:txBody>
        </p:sp>
        <p:sp>
          <p:nvSpPr>
            <p:cNvPr id="13" name="TextBox 13"/>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sp>
        <p:nvSpPr>
          <p:cNvPr id="16" name="AutoShape 16"/>
          <p:cNvSpPr/>
          <p:nvPr/>
        </p:nvSpPr>
        <p:spPr>
          <a:xfrm>
            <a:off x="9261493" y="1409700"/>
            <a:ext cx="6492240" cy="0"/>
          </a:xfrm>
          <a:prstGeom prst="line">
            <a:avLst/>
          </a:prstGeom>
          <a:ln w="38100" cap="flat">
            <a:solidFill>
              <a:srgbClr val="923030"/>
            </a:solidFill>
            <a:prstDash val="solid"/>
            <a:headEnd type="none" w="sm" len="sm"/>
            <a:tailEnd type="none" w="sm" len="sm"/>
          </a:ln>
        </p:spPr>
        <p:txBody>
          <a:bodyPr/>
          <a:lstStyle/>
          <a:p>
            <a:endParaRPr lang="en-US"/>
          </a:p>
        </p:txBody>
      </p:sp>
      <p:sp>
        <p:nvSpPr>
          <p:cNvPr id="17" name="AutoShape 17"/>
          <p:cNvSpPr/>
          <p:nvPr/>
        </p:nvSpPr>
        <p:spPr>
          <a:xfrm>
            <a:off x="9261493" y="3695700"/>
            <a:ext cx="6492240" cy="0"/>
          </a:xfrm>
          <a:prstGeom prst="line">
            <a:avLst/>
          </a:prstGeom>
          <a:ln w="38100" cap="flat">
            <a:solidFill>
              <a:srgbClr val="923030"/>
            </a:solidFill>
            <a:prstDash val="solid"/>
            <a:headEnd type="none" w="sm" len="sm"/>
            <a:tailEnd type="none" w="sm" len="sm"/>
          </a:ln>
        </p:spPr>
        <p:txBody>
          <a:bodyPr/>
          <a:lstStyle/>
          <a:p>
            <a:endParaRPr lang="en-US"/>
          </a:p>
        </p:txBody>
      </p:sp>
      <p:sp>
        <p:nvSpPr>
          <p:cNvPr id="20" name="TextBox 12">
            <a:extLst>
              <a:ext uri="{FF2B5EF4-FFF2-40B4-BE49-F238E27FC236}">
                <a16:creationId xmlns:a16="http://schemas.microsoft.com/office/drawing/2014/main" id="{8B0C0A75-9164-D299-0278-A9F7122E2BF1}"/>
              </a:ext>
            </a:extLst>
          </p:cNvPr>
          <p:cNvSpPr txBox="1"/>
          <p:nvPr/>
        </p:nvSpPr>
        <p:spPr>
          <a:xfrm>
            <a:off x="7163315" y="1816317"/>
            <a:ext cx="10688596" cy="1267655"/>
          </a:xfrm>
          <a:prstGeom prst="rect">
            <a:avLst/>
          </a:prstGeom>
        </p:spPr>
        <p:txBody>
          <a:bodyPr wrap="square" lIns="0" tIns="0" rIns="0" bIns="0" rtlCol="0" anchor="t">
            <a:spAutoFit/>
          </a:bodyPr>
          <a:lstStyle/>
          <a:p>
            <a:pPr marL="0" lvl="0" indent="0" algn="ctr">
              <a:lnSpc>
                <a:spcPts val="10290"/>
              </a:lnSpc>
              <a:spcBef>
                <a:spcPct val="0"/>
              </a:spcBef>
            </a:pPr>
            <a:r>
              <a:rPr lang="en-US" sz="7200" u="none" strike="noStrike" dirty="0">
                <a:solidFill>
                  <a:srgbClr val="923030"/>
                </a:solidFill>
                <a:latin typeface="Cinzel Decorative"/>
                <a:ea typeface="Cinzel Decorative"/>
                <a:cs typeface="Cinzel Decorative"/>
                <a:sym typeface="Cinzel Decorative"/>
              </a:rPr>
              <a:t>THANK YOU ! </a:t>
            </a:r>
          </a:p>
        </p:txBody>
      </p:sp>
      <p:pic>
        <p:nvPicPr>
          <p:cNvPr id="23" name="Picture 22" descr="A red splatter on a black background&#10;&#10;Description automatically generated">
            <a:extLst>
              <a:ext uri="{FF2B5EF4-FFF2-40B4-BE49-F238E27FC236}">
                <a16:creationId xmlns:a16="http://schemas.microsoft.com/office/drawing/2014/main" id="{E2086F8D-A6D1-559A-BEE1-C3F46BED19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0100"/>
            <a:ext cx="10287000" cy="10287000"/>
          </a:xfrm>
          <a:prstGeom prst="rect">
            <a:avLst/>
          </a:prstGeom>
        </p:spPr>
      </p:pic>
      <p:pic>
        <p:nvPicPr>
          <p:cNvPr id="25" name="Picture 24" descr="A pair of wine glasses clinking&#10;&#10;Description automatically generated">
            <a:extLst>
              <a:ext uri="{FF2B5EF4-FFF2-40B4-BE49-F238E27FC236}">
                <a16:creationId xmlns:a16="http://schemas.microsoft.com/office/drawing/2014/main" id="{56D4F7A3-8830-53E7-9148-8CC699A348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346" y="1447800"/>
            <a:ext cx="10287000" cy="10287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
        <p:cNvGrpSpPr/>
        <p:nvPr/>
      </p:nvGrpSpPr>
      <p:grpSpPr>
        <a:xfrm>
          <a:off x="0" y="0"/>
          <a:ext cx="0" cy="0"/>
          <a:chOff x="0" y="0"/>
          <a:chExt cx="0" cy="0"/>
        </a:xfrm>
      </p:grpSpPr>
      <p:sp>
        <p:nvSpPr>
          <p:cNvPr id="2" name="Freeform 2"/>
          <p:cNvSpPr/>
          <p:nvPr/>
        </p:nvSpPr>
        <p:spPr>
          <a:xfrm>
            <a:off x="3278710" y="2479691"/>
            <a:ext cx="10348358" cy="7523836"/>
          </a:xfrm>
          <a:custGeom>
            <a:avLst/>
            <a:gdLst/>
            <a:ahLst/>
            <a:cxnLst/>
            <a:rect l="l" t="t" r="r" b="b"/>
            <a:pathLst>
              <a:path w="10348358" h="7523836">
                <a:moveTo>
                  <a:pt x="0" y="0"/>
                </a:moveTo>
                <a:lnTo>
                  <a:pt x="10348357" y="0"/>
                </a:lnTo>
                <a:lnTo>
                  <a:pt x="10348357" y="7523836"/>
                </a:lnTo>
                <a:lnTo>
                  <a:pt x="0" y="75238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3" name="TextBox 3"/>
          <p:cNvSpPr txBox="1"/>
          <p:nvPr/>
        </p:nvSpPr>
        <p:spPr>
          <a:xfrm>
            <a:off x="2667000" y="577753"/>
            <a:ext cx="13754100" cy="1259960"/>
          </a:xfrm>
          <a:prstGeom prst="rect">
            <a:avLst/>
          </a:prstGeom>
        </p:spPr>
        <p:txBody>
          <a:bodyPr wrap="square" lIns="0" tIns="0" rIns="0" bIns="0" rtlCol="0" anchor="t">
            <a:spAutoFit/>
          </a:bodyPr>
          <a:lstStyle/>
          <a:p>
            <a:pPr marL="0" lvl="0" indent="0" algn="l">
              <a:lnSpc>
                <a:spcPts val="10290"/>
              </a:lnSpc>
              <a:spcBef>
                <a:spcPct val="0"/>
              </a:spcBef>
            </a:pPr>
            <a:r>
              <a:rPr lang="en-US" sz="7000" u="none" strike="noStrike" dirty="0">
                <a:solidFill>
                  <a:srgbClr val="923030"/>
                </a:solidFill>
                <a:latin typeface="Cinzel Decorative"/>
                <a:ea typeface="Cinzel Decorative"/>
                <a:cs typeface="Cinzel Decorative"/>
                <a:sym typeface="Cinzel Decorative"/>
              </a:rPr>
              <a:t>Introduction to Domain</a:t>
            </a:r>
          </a:p>
        </p:txBody>
      </p:sp>
      <p:grpSp>
        <p:nvGrpSpPr>
          <p:cNvPr id="4" name="Group 4"/>
          <p:cNvGrpSpPr/>
          <p:nvPr/>
        </p:nvGrpSpPr>
        <p:grpSpPr>
          <a:xfrm>
            <a:off x="-313346" y="321631"/>
            <a:ext cx="18914691" cy="47625"/>
            <a:chOff x="0" y="0"/>
            <a:chExt cx="4981647" cy="12543"/>
          </a:xfrm>
        </p:grpSpPr>
        <p:sp>
          <p:nvSpPr>
            <p:cNvPr id="5" name="Freeform 5"/>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923030"/>
            </a:solidFill>
          </p:spPr>
          <p:txBody>
            <a:bodyPr/>
            <a:lstStyle/>
            <a:p>
              <a:endParaRPr lang="en-US"/>
            </a:p>
          </p:txBody>
        </p:sp>
        <p:sp>
          <p:nvSpPr>
            <p:cNvPr id="6" name="TextBox 6"/>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grpSp>
        <p:nvGrpSpPr>
          <p:cNvPr id="7" name="Group 7"/>
          <p:cNvGrpSpPr/>
          <p:nvPr/>
        </p:nvGrpSpPr>
        <p:grpSpPr>
          <a:xfrm>
            <a:off x="-313346" y="9917744"/>
            <a:ext cx="18914691" cy="47625"/>
            <a:chOff x="0" y="0"/>
            <a:chExt cx="4981647" cy="12543"/>
          </a:xfrm>
        </p:grpSpPr>
        <p:sp>
          <p:nvSpPr>
            <p:cNvPr id="8" name="Freeform 8"/>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923030"/>
            </a:solidFill>
          </p:spPr>
          <p:txBody>
            <a:bodyPr/>
            <a:lstStyle/>
            <a:p>
              <a:endParaRPr lang="en-US"/>
            </a:p>
          </p:txBody>
        </p:sp>
        <p:sp>
          <p:nvSpPr>
            <p:cNvPr id="9" name="TextBox 9"/>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sp>
        <p:nvSpPr>
          <p:cNvPr id="10" name="Freeform 10"/>
          <p:cNvSpPr/>
          <p:nvPr/>
        </p:nvSpPr>
        <p:spPr>
          <a:xfrm flipH="1">
            <a:off x="5574011" y="3863997"/>
            <a:ext cx="6326555" cy="6246035"/>
          </a:xfrm>
          <a:custGeom>
            <a:avLst/>
            <a:gdLst/>
            <a:ahLst/>
            <a:cxnLst/>
            <a:rect l="l" t="t" r="r" b="b"/>
            <a:pathLst>
              <a:path w="6326555" h="6246035">
                <a:moveTo>
                  <a:pt x="6326555" y="0"/>
                </a:moveTo>
                <a:lnTo>
                  <a:pt x="0" y="0"/>
                </a:lnTo>
                <a:lnTo>
                  <a:pt x="0" y="6246035"/>
                </a:lnTo>
                <a:lnTo>
                  <a:pt x="6326555" y="6246035"/>
                </a:lnTo>
                <a:lnTo>
                  <a:pt x="6326555"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1">
            <a:extLst>
              <a:ext uri="{FF2B5EF4-FFF2-40B4-BE49-F238E27FC236}">
                <a16:creationId xmlns:a16="http://schemas.microsoft.com/office/drawing/2014/main" id="{E38FABA5-5DCE-EAB5-DE49-70189814ED27}"/>
              </a:ext>
            </a:extLst>
          </p:cNvPr>
          <p:cNvSpPr txBox="1"/>
          <p:nvPr/>
        </p:nvSpPr>
        <p:spPr>
          <a:xfrm>
            <a:off x="692606" y="1845734"/>
            <a:ext cx="8137555" cy="7047186"/>
          </a:xfrm>
          <a:prstGeom prst="rect">
            <a:avLst/>
          </a:prstGeom>
        </p:spPr>
        <p:txBody>
          <a:bodyPr wrap="square" lIns="0" tIns="0" rIns="0" bIns="0" rtlCol="0" anchor="t">
            <a:spAutoFit/>
          </a:bodyPr>
          <a:lstStyle/>
          <a:p>
            <a:pPr>
              <a:lnSpc>
                <a:spcPts val="2940"/>
              </a:lnSpc>
            </a:pPr>
            <a:r>
              <a:rPr lang="en-US" sz="2100" dirty="0">
                <a:solidFill>
                  <a:srgbClr val="320909"/>
                </a:solidFill>
                <a:latin typeface="Cavolini" panose="03000502040302020204" pitchFamily="66" charset="0"/>
                <a:ea typeface="Circe"/>
                <a:cs typeface="Cavolini" panose="03000502040302020204" pitchFamily="66" charset="0"/>
                <a:sym typeface="Circe"/>
              </a:rPr>
              <a:t>Sipping a glass of wine is more than just indulging in a drink. It is about experiencing an art, a moment shared by many. But what makes a bottle of wine excellent or just another average ? </a:t>
            </a:r>
          </a:p>
          <a:p>
            <a:pPr>
              <a:lnSpc>
                <a:spcPts val="2940"/>
              </a:lnSpc>
            </a:pPr>
            <a:endParaRPr lang="en-US" sz="2100" dirty="0">
              <a:solidFill>
                <a:srgbClr val="320909"/>
              </a:solidFill>
              <a:latin typeface="Cavolini" panose="03000502040302020204" pitchFamily="66" charset="0"/>
              <a:ea typeface="Circe"/>
              <a:cs typeface="Cavolini" panose="03000502040302020204" pitchFamily="66" charset="0"/>
              <a:sym typeface="Circe"/>
            </a:endParaRPr>
          </a:p>
          <a:p>
            <a:pPr>
              <a:lnSpc>
                <a:spcPts val="2940"/>
              </a:lnSpc>
            </a:pPr>
            <a:r>
              <a:rPr lang="en-US" sz="2100" dirty="0">
                <a:solidFill>
                  <a:srgbClr val="320909"/>
                </a:solidFill>
                <a:latin typeface="Cavolini" panose="03000502040302020204" pitchFamily="66" charset="0"/>
                <a:ea typeface="Circe"/>
                <a:cs typeface="Cavolini" panose="03000502040302020204" pitchFamily="66" charset="0"/>
                <a:sym typeface="Circe"/>
              </a:rPr>
              <a:t>What determines wine quality?</a:t>
            </a:r>
          </a:p>
          <a:p>
            <a:pPr>
              <a:lnSpc>
                <a:spcPts val="2940"/>
              </a:lnSpc>
            </a:pPr>
            <a:r>
              <a:rPr lang="en-US" sz="2100" dirty="0">
                <a:solidFill>
                  <a:srgbClr val="320909"/>
                </a:solidFill>
                <a:latin typeface="Cavolini" panose="03000502040302020204" pitchFamily="66" charset="0"/>
                <a:ea typeface="Circe"/>
                <a:cs typeface="Cavolini" panose="03000502040302020204" pitchFamily="66" charset="0"/>
                <a:sym typeface="Circe"/>
              </a:rPr>
              <a:t>Is it the alcohol content?</a:t>
            </a:r>
          </a:p>
          <a:p>
            <a:pPr>
              <a:lnSpc>
                <a:spcPts val="2940"/>
              </a:lnSpc>
            </a:pPr>
            <a:r>
              <a:rPr lang="en-US" sz="2100" dirty="0">
                <a:solidFill>
                  <a:srgbClr val="320909"/>
                </a:solidFill>
                <a:latin typeface="Cavolini" panose="03000502040302020204" pitchFamily="66" charset="0"/>
                <a:ea typeface="Circe"/>
                <a:cs typeface="Cavolini" panose="03000502040302020204" pitchFamily="66" charset="0"/>
                <a:sym typeface="Circe"/>
              </a:rPr>
              <a:t>Is it the acidity?</a:t>
            </a:r>
          </a:p>
          <a:p>
            <a:pPr>
              <a:lnSpc>
                <a:spcPts val="2940"/>
              </a:lnSpc>
            </a:pPr>
            <a:r>
              <a:rPr lang="en-US" sz="2100" dirty="0">
                <a:solidFill>
                  <a:srgbClr val="320909"/>
                </a:solidFill>
                <a:latin typeface="Cavolini" panose="03000502040302020204" pitchFamily="66" charset="0"/>
                <a:ea typeface="Circe"/>
                <a:cs typeface="Cavolini" panose="03000502040302020204" pitchFamily="66" charset="0"/>
                <a:sym typeface="Circe"/>
              </a:rPr>
              <a:t>The sweetness?</a:t>
            </a:r>
          </a:p>
          <a:p>
            <a:pPr>
              <a:lnSpc>
                <a:spcPts val="2940"/>
              </a:lnSpc>
            </a:pPr>
            <a:r>
              <a:rPr lang="en-US" sz="2100" dirty="0">
                <a:solidFill>
                  <a:srgbClr val="320909"/>
                </a:solidFill>
                <a:latin typeface="Cavolini" panose="03000502040302020204" pitchFamily="66" charset="0"/>
                <a:ea typeface="Circe"/>
                <a:cs typeface="Cavolini" panose="03000502040302020204" pitchFamily="66" charset="0"/>
                <a:sym typeface="Circe"/>
              </a:rPr>
              <a:t>Or perfect balance of all the features?</a:t>
            </a:r>
          </a:p>
          <a:p>
            <a:pPr>
              <a:lnSpc>
                <a:spcPts val="2940"/>
              </a:lnSpc>
            </a:pPr>
            <a:endParaRPr lang="en-US" sz="2100" dirty="0">
              <a:solidFill>
                <a:srgbClr val="320909"/>
              </a:solidFill>
              <a:latin typeface="Cavolini" panose="03000502040302020204" pitchFamily="66" charset="0"/>
              <a:ea typeface="Circe"/>
              <a:cs typeface="Cavolini" panose="03000502040302020204" pitchFamily="66" charset="0"/>
              <a:sym typeface="Circe"/>
            </a:endParaRPr>
          </a:p>
          <a:p>
            <a:pPr>
              <a:lnSpc>
                <a:spcPts val="2940"/>
              </a:lnSpc>
            </a:pPr>
            <a:r>
              <a:rPr lang="en-US" sz="2100" dirty="0">
                <a:solidFill>
                  <a:srgbClr val="320909"/>
                </a:solidFill>
                <a:latin typeface="Cavolini" panose="03000502040302020204" pitchFamily="66" charset="0"/>
                <a:ea typeface="Circe"/>
                <a:cs typeface="Cavolini" panose="03000502040302020204" pitchFamily="66" charset="0"/>
                <a:sym typeface="Circe"/>
              </a:rPr>
              <a:t>Imagine relying on solely on </a:t>
            </a:r>
          </a:p>
          <a:p>
            <a:pPr>
              <a:lnSpc>
                <a:spcPts val="2940"/>
              </a:lnSpc>
            </a:pPr>
            <a:r>
              <a:rPr lang="en-US" sz="2100" dirty="0">
                <a:solidFill>
                  <a:srgbClr val="320909"/>
                </a:solidFill>
                <a:latin typeface="Cavolini" panose="03000502040302020204" pitchFamily="66" charset="0"/>
                <a:ea typeface="Circe"/>
                <a:cs typeface="Cavolini" panose="03000502040302020204" pitchFamily="66" charset="0"/>
                <a:sym typeface="Circe"/>
              </a:rPr>
              <a:t>Manual testing or preferences </a:t>
            </a:r>
          </a:p>
          <a:p>
            <a:pPr>
              <a:lnSpc>
                <a:spcPts val="2940"/>
              </a:lnSpc>
            </a:pPr>
            <a:r>
              <a:rPr lang="en-US" sz="2100" dirty="0">
                <a:solidFill>
                  <a:srgbClr val="320909"/>
                </a:solidFill>
                <a:latin typeface="Cavolini" panose="03000502040302020204" pitchFamily="66" charset="0"/>
                <a:ea typeface="Circe"/>
                <a:cs typeface="Cavolini" panose="03000502040302020204" pitchFamily="66" charset="0"/>
                <a:sym typeface="Circe"/>
              </a:rPr>
              <a:t>to rate wine </a:t>
            </a:r>
            <a:r>
              <a:rPr lang="en-US" sz="2100" dirty="0" err="1">
                <a:solidFill>
                  <a:srgbClr val="320909"/>
                </a:solidFill>
                <a:latin typeface="Cavolini" panose="03000502040302020204" pitchFamily="66" charset="0"/>
                <a:ea typeface="Circe"/>
                <a:cs typeface="Cavolini" panose="03000502040302020204" pitchFamily="66" charset="0"/>
                <a:sym typeface="Circe"/>
              </a:rPr>
              <a:t>quality.It</a:t>
            </a:r>
            <a:r>
              <a:rPr lang="en-US" sz="2100" dirty="0">
                <a:solidFill>
                  <a:srgbClr val="320909"/>
                </a:solidFill>
                <a:latin typeface="Cavolini" panose="03000502040302020204" pitchFamily="66" charset="0"/>
                <a:ea typeface="Circe"/>
                <a:cs typeface="Cavolini" panose="03000502040302020204" pitchFamily="66" charset="0"/>
                <a:sym typeface="Circe"/>
              </a:rPr>
              <a:t> seems </a:t>
            </a:r>
          </a:p>
          <a:p>
            <a:pPr>
              <a:lnSpc>
                <a:spcPts val="2940"/>
              </a:lnSpc>
            </a:pPr>
            <a:r>
              <a:rPr lang="en-US" sz="2100" dirty="0">
                <a:solidFill>
                  <a:srgbClr val="320909"/>
                </a:solidFill>
                <a:latin typeface="Cavolini" panose="03000502040302020204" pitchFamily="66" charset="0"/>
                <a:ea typeface="Circe"/>
                <a:cs typeface="Cavolini" panose="03000502040302020204" pitchFamily="66" charset="0"/>
                <a:sym typeface="Circe"/>
              </a:rPr>
              <a:t>very inconsistent, time consuming </a:t>
            </a:r>
          </a:p>
          <a:p>
            <a:pPr>
              <a:lnSpc>
                <a:spcPts val="2940"/>
              </a:lnSpc>
            </a:pPr>
            <a:r>
              <a:rPr lang="en-US" sz="2100" dirty="0">
                <a:solidFill>
                  <a:srgbClr val="320909"/>
                </a:solidFill>
                <a:latin typeface="Cavolini" panose="03000502040302020204" pitchFamily="66" charset="0"/>
                <a:ea typeface="Circe"/>
                <a:cs typeface="Cavolini" panose="03000502040302020204" pitchFamily="66" charset="0"/>
                <a:sym typeface="Circe"/>
              </a:rPr>
              <a:t> as well as influenced by</a:t>
            </a:r>
          </a:p>
          <a:p>
            <a:pPr>
              <a:lnSpc>
                <a:spcPts val="2940"/>
              </a:lnSpc>
            </a:pPr>
            <a:r>
              <a:rPr lang="en-US" sz="2100" dirty="0">
                <a:solidFill>
                  <a:srgbClr val="320909"/>
                </a:solidFill>
                <a:latin typeface="Cavolini" panose="03000502040302020204" pitchFamily="66" charset="0"/>
                <a:ea typeface="Circe"/>
                <a:cs typeface="Cavolini" panose="03000502040302020204" pitchFamily="66" charset="0"/>
                <a:sym typeface="Circe"/>
              </a:rPr>
              <a:t>individual bias.</a:t>
            </a:r>
          </a:p>
          <a:p>
            <a:pPr>
              <a:lnSpc>
                <a:spcPts val="2940"/>
              </a:lnSpc>
            </a:pPr>
            <a:endParaRPr lang="en-US" sz="2100" dirty="0">
              <a:solidFill>
                <a:srgbClr val="320909"/>
              </a:solidFill>
              <a:latin typeface="Cavolini" panose="03000502040302020204" pitchFamily="66" charset="0"/>
              <a:ea typeface="Circe"/>
              <a:cs typeface="Cavolini" panose="03000502040302020204" pitchFamily="66" charset="0"/>
              <a:sym typeface="Circe"/>
            </a:endParaRPr>
          </a:p>
          <a:p>
            <a:pPr>
              <a:lnSpc>
                <a:spcPts val="2940"/>
              </a:lnSpc>
            </a:pPr>
            <a:endParaRPr lang="en-US" sz="2100" dirty="0">
              <a:solidFill>
                <a:srgbClr val="320909"/>
              </a:solidFill>
              <a:latin typeface="Cavolini" panose="03000502040302020204" pitchFamily="66" charset="0"/>
              <a:ea typeface="Circe"/>
              <a:cs typeface="Cavolini" panose="03000502040302020204" pitchFamily="66" charset="0"/>
              <a:sym typeface="Circe"/>
            </a:endParaRPr>
          </a:p>
        </p:txBody>
      </p:sp>
      <p:sp>
        <p:nvSpPr>
          <p:cNvPr id="14" name="TextBox 11">
            <a:extLst>
              <a:ext uri="{FF2B5EF4-FFF2-40B4-BE49-F238E27FC236}">
                <a16:creationId xmlns:a16="http://schemas.microsoft.com/office/drawing/2014/main" id="{D56EE664-A7ED-CFDD-8BF9-6FF0A6FAEDAE}"/>
              </a:ext>
            </a:extLst>
          </p:cNvPr>
          <p:cNvSpPr txBox="1"/>
          <p:nvPr/>
        </p:nvSpPr>
        <p:spPr>
          <a:xfrm>
            <a:off x="10570731" y="1875813"/>
            <a:ext cx="7081899" cy="5931496"/>
          </a:xfrm>
          <a:prstGeom prst="rect">
            <a:avLst/>
          </a:prstGeom>
        </p:spPr>
        <p:txBody>
          <a:bodyPr wrap="square" lIns="0" tIns="0" rIns="0" bIns="0" rtlCol="0" anchor="t">
            <a:spAutoFit/>
          </a:bodyPr>
          <a:lstStyle/>
          <a:p>
            <a:pPr>
              <a:lnSpc>
                <a:spcPts val="2940"/>
              </a:lnSpc>
            </a:pPr>
            <a:r>
              <a:rPr lang="en-US" sz="2100" dirty="0">
                <a:solidFill>
                  <a:srgbClr val="320909"/>
                </a:solidFill>
                <a:latin typeface="Cavolini" panose="03000502040302020204" pitchFamily="66" charset="0"/>
                <a:ea typeface="Circe"/>
                <a:cs typeface="Cavolini" panose="03000502040302020204" pitchFamily="66" charset="0"/>
                <a:sym typeface="Circe"/>
              </a:rPr>
              <a:t>The wine industry which is values at over $330 billion globally faces challenges in accurately assessing the quality of wines which traditionally has been done by tasting, smell and appearance. Wine experts, critics and enthusiasts often have varying opinion on what constitutes “good quality” which can be biased and confusing.</a:t>
            </a:r>
          </a:p>
          <a:p>
            <a:pPr>
              <a:lnSpc>
                <a:spcPts val="2940"/>
              </a:lnSpc>
            </a:pPr>
            <a:endParaRPr lang="en-US" sz="2100" dirty="0">
              <a:solidFill>
                <a:srgbClr val="320909"/>
              </a:solidFill>
              <a:latin typeface="Cavolini" panose="03000502040302020204" pitchFamily="66" charset="0"/>
              <a:ea typeface="Circe"/>
              <a:cs typeface="Cavolini" panose="03000502040302020204" pitchFamily="66" charset="0"/>
              <a:sym typeface="Circe"/>
            </a:endParaRPr>
          </a:p>
          <a:p>
            <a:pPr lvl="3">
              <a:lnSpc>
                <a:spcPts val="2940"/>
              </a:lnSpc>
            </a:pPr>
            <a:r>
              <a:rPr lang="en-US" sz="2100" dirty="0">
                <a:solidFill>
                  <a:srgbClr val="320909"/>
                </a:solidFill>
                <a:latin typeface="Cavolini" panose="03000502040302020204" pitchFamily="66" charset="0"/>
                <a:ea typeface="Circe"/>
                <a:cs typeface="Cavolini" panose="03000502040302020204" pitchFamily="66" charset="0"/>
                <a:sym typeface="Circe"/>
              </a:rPr>
              <a:t>The core problem is the lack of standardized method to predict wine quality. Without accurate predictions, consumers might end up with bad wines and wineries may struggle to improve production methods</a:t>
            </a:r>
          </a:p>
          <a:p>
            <a:pPr>
              <a:lnSpc>
                <a:spcPts val="2940"/>
              </a:lnSpc>
            </a:pPr>
            <a:endParaRPr lang="en-US" sz="2100" dirty="0">
              <a:solidFill>
                <a:srgbClr val="320909"/>
              </a:solidFill>
              <a:latin typeface="Cavolini" panose="03000502040302020204" pitchFamily="66" charset="0"/>
              <a:ea typeface="Circe"/>
              <a:cs typeface="Cavolini" panose="03000502040302020204" pitchFamily="66" charset="0"/>
              <a:sym typeface="Circ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
        <p:cNvGrpSpPr/>
        <p:nvPr/>
      </p:nvGrpSpPr>
      <p:grpSpPr>
        <a:xfrm>
          <a:off x="0" y="0"/>
          <a:ext cx="0" cy="0"/>
          <a:chOff x="0" y="0"/>
          <a:chExt cx="0" cy="0"/>
        </a:xfrm>
      </p:grpSpPr>
      <p:grpSp>
        <p:nvGrpSpPr>
          <p:cNvPr id="26" name="Group 8"/>
          <p:cNvGrpSpPr>
            <a:grpSpLocks noChangeAspect="1"/>
          </p:cNvGrpSpPr>
          <p:nvPr/>
        </p:nvGrpSpPr>
        <p:grpSpPr>
          <a:xfrm>
            <a:off x="4495800" y="4691929"/>
            <a:ext cx="11118125" cy="5153484"/>
            <a:chOff x="-4225132" y="0"/>
            <a:chExt cx="13699489" cy="6350000"/>
          </a:xfrm>
        </p:grpSpPr>
        <p:sp>
          <p:nvSpPr>
            <p:cNvPr id="27" name="Freeform 9"/>
            <p:cNvSpPr/>
            <p:nvPr/>
          </p:nvSpPr>
          <p:spPr>
            <a:xfrm>
              <a:off x="-4225132" y="0"/>
              <a:ext cx="13699489" cy="6350000"/>
            </a:xfrm>
            <a:custGeom>
              <a:avLst/>
              <a:gdLst/>
              <a:ahLst/>
              <a:cxnLst/>
              <a:rect l="l" t="t" r="r" b="b"/>
              <a:pathLst>
                <a:path w="13699489" h="6350000">
                  <a:moveTo>
                    <a:pt x="13699489" y="6350000"/>
                  </a:moveTo>
                  <a:lnTo>
                    <a:pt x="0" y="6350000"/>
                  </a:lnTo>
                  <a:lnTo>
                    <a:pt x="0" y="1899920"/>
                  </a:lnTo>
                  <a:cubicBezTo>
                    <a:pt x="0" y="1899920"/>
                    <a:pt x="2849880" y="0"/>
                    <a:pt x="6899910" y="0"/>
                  </a:cubicBezTo>
                  <a:cubicBezTo>
                    <a:pt x="11300460" y="0"/>
                    <a:pt x="13699489" y="1899920"/>
                    <a:pt x="13699489" y="1899920"/>
                  </a:cubicBezTo>
                  <a:lnTo>
                    <a:pt x="13699489" y="6350000"/>
                  </a:lnTo>
                  <a:close/>
                </a:path>
              </a:pathLst>
            </a:custGeom>
            <a:blipFill>
              <a:blip r:embed="rId2"/>
              <a:stretch>
                <a:fillRect t="-33088" b="-10827"/>
              </a:stretch>
            </a:blipFill>
          </p:spPr>
          <p:txBody>
            <a:bodyPr/>
            <a:lstStyle/>
            <a:p>
              <a:endParaRPr lang="en-US"/>
            </a:p>
          </p:txBody>
        </p:sp>
      </p:grpSp>
      <p:grpSp>
        <p:nvGrpSpPr>
          <p:cNvPr id="2" name="Group 2"/>
          <p:cNvGrpSpPr/>
          <p:nvPr/>
        </p:nvGrpSpPr>
        <p:grpSpPr>
          <a:xfrm>
            <a:off x="-313346" y="321631"/>
            <a:ext cx="18914691" cy="47625"/>
            <a:chOff x="0" y="0"/>
            <a:chExt cx="4981647" cy="12543"/>
          </a:xfrm>
        </p:grpSpPr>
        <p:sp>
          <p:nvSpPr>
            <p:cNvPr id="3" name="Freeform 3"/>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923030"/>
            </a:solidFill>
          </p:spPr>
          <p:txBody>
            <a:bodyPr/>
            <a:lstStyle/>
            <a:p>
              <a:endParaRPr lang="en-US"/>
            </a:p>
          </p:txBody>
        </p:sp>
        <p:sp>
          <p:nvSpPr>
            <p:cNvPr id="4" name="TextBox 4"/>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313346" y="9917744"/>
            <a:ext cx="18914691" cy="47625"/>
            <a:chOff x="0" y="0"/>
            <a:chExt cx="4981647" cy="12543"/>
          </a:xfrm>
        </p:grpSpPr>
        <p:sp>
          <p:nvSpPr>
            <p:cNvPr id="6" name="Freeform 6"/>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923030"/>
            </a:solidFill>
          </p:spPr>
          <p:txBody>
            <a:bodyPr/>
            <a:lstStyle/>
            <a:p>
              <a:endParaRPr lang="en-US"/>
            </a:p>
          </p:txBody>
        </p:sp>
        <p:sp>
          <p:nvSpPr>
            <p:cNvPr id="7" name="TextBox 7"/>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sp>
        <p:nvSpPr>
          <p:cNvPr id="20" name="TextBox 20"/>
          <p:cNvSpPr txBox="1"/>
          <p:nvPr/>
        </p:nvSpPr>
        <p:spPr>
          <a:xfrm>
            <a:off x="1600200" y="825990"/>
            <a:ext cx="15662049" cy="1259960"/>
          </a:xfrm>
          <a:prstGeom prst="rect">
            <a:avLst/>
          </a:prstGeom>
        </p:spPr>
        <p:txBody>
          <a:bodyPr wrap="square" lIns="0" tIns="0" rIns="0" bIns="0" rtlCol="0" anchor="t">
            <a:spAutoFit/>
          </a:bodyPr>
          <a:lstStyle/>
          <a:p>
            <a:pPr marL="0" lvl="0" indent="0" algn="l">
              <a:lnSpc>
                <a:spcPts val="10290"/>
              </a:lnSpc>
              <a:spcBef>
                <a:spcPct val="0"/>
              </a:spcBef>
            </a:pPr>
            <a:r>
              <a:rPr lang="en-US" sz="7000" u="none" strike="noStrike" dirty="0">
                <a:solidFill>
                  <a:srgbClr val="923030"/>
                </a:solidFill>
                <a:latin typeface="Cinzel Decorative"/>
                <a:ea typeface="Cinzel Decorative"/>
                <a:cs typeface="Cinzel Decorative"/>
                <a:sym typeface="Cinzel Decorative"/>
              </a:rPr>
              <a:t>OUR Project as the Solution?</a:t>
            </a:r>
          </a:p>
        </p:txBody>
      </p:sp>
      <p:sp>
        <p:nvSpPr>
          <p:cNvPr id="24" name="TextBox 11">
            <a:extLst>
              <a:ext uri="{FF2B5EF4-FFF2-40B4-BE49-F238E27FC236}">
                <a16:creationId xmlns:a16="http://schemas.microsoft.com/office/drawing/2014/main" id="{7F527DAE-9272-05FA-7C4D-72522DEB470C}"/>
              </a:ext>
            </a:extLst>
          </p:cNvPr>
          <p:cNvSpPr txBox="1"/>
          <p:nvPr/>
        </p:nvSpPr>
        <p:spPr>
          <a:xfrm>
            <a:off x="1143000" y="2469974"/>
            <a:ext cx="7476143" cy="3328219"/>
          </a:xfrm>
          <a:prstGeom prst="rect">
            <a:avLst/>
          </a:prstGeom>
        </p:spPr>
        <p:txBody>
          <a:bodyPr wrap="square" lIns="0" tIns="0" rIns="0" bIns="0" rtlCol="0" anchor="t">
            <a:spAutoFit/>
          </a:bodyPr>
          <a:lstStyle/>
          <a:p>
            <a:pPr>
              <a:lnSpc>
                <a:spcPts val="2940"/>
              </a:lnSpc>
            </a:pPr>
            <a:r>
              <a:rPr lang="en-US" sz="2100" dirty="0">
                <a:solidFill>
                  <a:srgbClr val="320909"/>
                </a:solidFill>
                <a:latin typeface="Cavolini" panose="03000502040302020204" pitchFamily="66" charset="0"/>
                <a:ea typeface="Circe"/>
                <a:cs typeface="Cavolini" panose="03000502040302020204" pitchFamily="66" charset="0"/>
                <a:sym typeface="Circe"/>
              </a:rPr>
              <a:t>Our project takes a deep dive into the fascinating world of wine, where each feature, from chemical composition to sensory taste plays a critical role in classifying the quality . By analyzing key features, our model ensures efficient and accurate quality assessments.</a:t>
            </a:r>
          </a:p>
          <a:p>
            <a:pPr>
              <a:lnSpc>
                <a:spcPts val="2940"/>
              </a:lnSpc>
            </a:pPr>
            <a:r>
              <a:rPr lang="en-US" sz="2100" dirty="0">
                <a:solidFill>
                  <a:srgbClr val="320909"/>
                </a:solidFill>
                <a:latin typeface="Cavolini" panose="03000502040302020204" pitchFamily="66" charset="0"/>
                <a:ea typeface="Circe"/>
                <a:cs typeface="Cavolini" panose="03000502040302020204" pitchFamily="66" charset="0"/>
                <a:sym typeface="Circe"/>
              </a:rPr>
              <a:t> </a:t>
            </a:r>
          </a:p>
          <a:p>
            <a:pPr>
              <a:lnSpc>
                <a:spcPts val="2940"/>
              </a:lnSpc>
            </a:pPr>
            <a:endParaRPr lang="en-US" sz="2100" dirty="0">
              <a:solidFill>
                <a:srgbClr val="320909"/>
              </a:solidFill>
              <a:latin typeface="Cavolini" panose="03000502040302020204" pitchFamily="66" charset="0"/>
              <a:ea typeface="Circe"/>
              <a:cs typeface="Cavolini" panose="03000502040302020204" pitchFamily="66" charset="0"/>
              <a:sym typeface="Circe"/>
            </a:endParaRPr>
          </a:p>
          <a:p>
            <a:pPr>
              <a:lnSpc>
                <a:spcPts val="2940"/>
              </a:lnSpc>
            </a:pPr>
            <a:endParaRPr lang="en-US" sz="2100" dirty="0">
              <a:solidFill>
                <a:srgbClr val="320909"/>
              </a:solidFill>
              <a:latin typeface="Cavolini" panose="03000502040302020204" pitchFamily="66" charset="0"/>
              <a:ea typeface="Circe"/>
              <a:cs typeface="Cavolini" panose="03000502040302020204" pitchFamily="66" charset="0"/>
              <a:sym typeface="Circe"/>
            </a:endParaRPr>
          </a:p>
        </p:txBody>
      </p:sp>
      <p:sp>
        <p:nvSpPr>
          <p:cNvPr id="8" name="TextBox 11">
            <a:extLst>
              <a:ext uri="{FF2B5EF4-FFF2-40B4-BE49-F238E27FC236}">
                <a16:creationId xmlns:a16="http://schemas.microsoft.com/office/drawing/2014/main" id="{8C9B1CF5-8DCB-79B2-EB8B-8F1BE03E5944}"/>
              </a:ext>
            </a:extLst>
          </p:cNvPr>
          <p:cNvSpPr txBox="1"/>
          <p:nvPr/>
        </p:nvSpPr>
        <p:spPr>
          <a:xfrm>
            <a:off x="9431224" y="2351296"/>
            <a:ext cx="7476143" cy="2584425"/>
          </a:xfrm>
          <a:prstGeom prst="rect">
            <a:avLst/>
          </a:prstGeom>
        </p:spPr>
        <p:txBody>
          <a:bodyPr wrap="square" lIns="0" tIns="0" rIns="0" bIns="0" rtlCol="0" anchor="t">
            <a:spAutoFit/>
          </a:bodyPr>
          <a:lstStyle/>
          <a:p>
            <a:pPr>
              <a:lnSpc>
                <a:spcPts val="2940"/>
              </a:lnSpc>
            </a:pPr>
            <a:r>
              <a:rPr lang="en-US" sz="2100" dirty="0">
                <a:solidFill>
                  <a:srgbClr val="320909"/>
                </a:solidFill>
                <a:latin typeface="Cavolini" panose="03000502040302020204" pitchFamily="66" charset="0"/>
                <a:ea typeface="Circe"/>
                <a:cs typeface="Cavolini" panose="03000502040302020204" pitchFamily="66" charset="0"/>
                <a:sym typeface="Circe"/>
              </a:rPr>
              <a:t>Whether you are a winemaker, a retailer or an enthusiast looking for your next favorite bottle, our system promises to bring clarity to the complex craft to select perfect wine for you.</a:t>
            </a:r>
          </a:p>
          <a:p>
            <a:pPr>
              <a:lnSpc>
                <a:spcPts val="2940"/>
              </a:lnSpc>
            </a:pPr>
            <a:r>
              <a:rPr lang="en-US" sz="2100" dirty="0">
                <a:solidFill>
                  <a:srgbClr val="320909"/>
                </a:solidFill>
                <a:latin typeface="Cavolini" panose="03000502040302020204" pitchFamily="66" charset="0"/>
                <a:ea typeface="Circe"/>
                <a:cs typeface="Cavolini" panose="03000502040302020204" pitchFamily="66" charset="0"/>
                <a:sym typeface="Circe"/>
              </a:rPr>
              <a:t> </a:t>
            </a:r>
          </a:p>
          <a:p>
            <a:pPr>
              <a:lnSpc>
                <a:spcPts val="2940"/>
              </a:lnSpc>
            </a:pPr>
            <a:endParaRPr lang="en-US" sz="2100" dirty="0">
              <a:solidFill>
                <a:srgbClr val="320909"/>
              </a:solidFill>
              <a:latin typeface="Cavolini" panose="03000502040302020204" pitchFamily="66" charset="0"/>
              <a:ea typeface="Circe"/>
              <a:cs typeface="Cavolini" panose="03000502040302020204" pitchFamily="66" charset="0"/>
              <a:sym typeface="Circe"/>
            </a:endParaRPr>
          </a:p>
          <a:p>
            <a:pPr>
              <a:lnSpc>
                <a:spcPts val="2940"/>
              </a:lnSpc>
            </a:pPr>
            <a:endParaRPr lang="en-US" sz="2100" dirty="0">
              <a:solidFill>
                <a:srgbClr val="320909"/>
              </a:solidFill>
              <a:latin typeface="Cavolini" panose="03000502040302020204" pitchFamily="66" charset="0"/>
              <a:ea typeface="Circe"/>
              <a:cs typeface="Cavolini" panose="03000502040302020204" pitchFamily="66" charset="0"/>
              <a:sym typeface="Circ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23030"/>
        </a:solidFill>
        <a:effectLst/>
      </p:bgPr>
    </p:bg>
    <p:spTree>
      <p:nvGrpSpPr>
        <p:cNvPr id="1" name=""/>
        <p:cNvGrpSpPr/>
        <p:nvPr/>
      </p:nvGrpSpPr>
      <p:grpSpPr>
        <a:xfrm>
          <a:off x="0" y="0"/>
          <a:ext cx="0" cy="0"/>
          <a:chOff x="0" y="0"/>
          <a:chExt cx="0" cy="0"/>
        </a:xfrm>
      </p:grpSpPr>
      <p:grpSp>
        <p:nvGrpSpPr>
          <p:cNvPr id="2" name="Group 2"/>
          <p:cNvGrpSpPr/>
          <p:nvPr/>
        </p:nvGrpSpPr>
        <p:grpSpPr>
          <a:xfrm>
            <a:off x="-313346" y="321631"/>
            <a:ext cx="18914691" cy="47625"/>
            <a:chOff x="0" y="0"/>
            <a:chExt cx="4981647" cy="12543"/>
          </a:xfrm>
        </p:grpSpPr>
        <p:sp>
          <p:nvSpPr>
            <p:cNvPr id="3" name="Freeform 3"/>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FDF5E5"/>
            </a:solidFill>
          </p:spPr>
          <p:txBody>
            <a:bodyPr/>
            <a:lstStyle/>
            <a:p>
              <a:endParaRPr lang="en-US"/>
            </a:p>
          </p:txBody>
        </p:sp>
        <p:sp>
          <p:nvSpPr>
            <p:cNvPr id="4" name="TextBox 4"/>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313346" y="9917744"/>
            <a:ext cx="18914691" cy="47625"/>
            <a:chOff x="0" y="0"/>
            <a:chExt cx="4981647" cy="12543"/>
          </a:xfrm>
        </p:grpSpPr>
        <p:sp>
          <p:nvSpPr>
            <p:cNvPr id="6" name="Freeform 6"/>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FDF5E5"/>
            </a:solidFill>
            <a:ln cap="sq">
              <a:noFill/>
              <a:prstDash val="solid"/>
              <a:miter/>
            </a:ln>
          </p:spPr>
          <p:txBody>
            <a:bodyPr/>
            <a:lstStyle/>
            <a:p>
              <a:endParaRPr lang="en-US"/>
            </a:p>
          </p:txBody>
        </p:sp>
        <p:sp>
          <p:nvSpPr>
            <p:cNvPr id="7" name="TextBox 7"/>
            <p:cNvSpPr txBox="1"/>
            <p:nvPr/>
          </p:nvSpPr>
          <p:spPr>
            <a:xfrm>
              <a:off x="0" y="-38100"/>
              <a:ext cx="4981647" cy="50643"/>
            </a:xfrm>
            <a:prstGeom prst="rect">
              <a:avLst/>
            </a:prstGeom>
          </p:spPr>
          <p:txBody>
            <a:bodyPr lIns="50800" tIns="50800" rIns="50800" bIns="50800" rtlCol="0" anchor="ctr"/>
            <a:lstStyle/>
            <a:p>
              <a:pPr marL="0" lvl="0" indent="0" algn="ctr">
                <a:lnSpc>
                  <a:spcPts val="2940"/>
                </a:lnSpc>
                <a:spcBef>
                  <a:spcPct val="0"/>
                </a:spcBef>
              </a:pPr>
              <a:endParaRPr/>
            </a:p>
          </p:txBody>
        </p:sp>
      </p:grpSp>
      <p:sp>
        <p:nvSpPr>
          <p:cNvPr id="11" name="TextBox 11"/>
          <p:cNvSpPr txBox="1"/>
          <p:nvPr/>
        </p:nvSpPr>
        <p:spPr>
          <a:xfrm rot="5400000">
            <a:off x="13174517" y="4301628"/>
            <a:ext cx="8504563" cy="1218282"/>
          </a:xfrm>
          <a:prstGeom prst="rect">
            <a:avLst/>
          </a:prstGeom>
        </p:spPr>
        <p:txBody>
          <a:bodyPr lIns="0" tIns="0" rIns="0" bIns="0" rtlCol="0" anchor="t">
            <a:spAutoFit/>
          </a:bodyPr>
          <a:lstStyle/>
          <a:p>
            <a:pPr marL="0" lvl="0" indent="0" algn="ctr">
              <a:lnSpc>
                <a:spcPts val="9479"/>
              </a:lnSpc>
              <a:spcBef>
                <a:spcPct val="0"/>
              </a:spcBef>
            </a:pPr>
            <a:r>
              <a:rPr lang="en-US" sz="7899" dirty="0">
                <a:solidFill>
                  <a:srgbClr val="FDF5E5"/>
                </a:solidFill>
                <a:latin typeface="Cinzel Decorative"/>
                <a:ea typeface="Cinzel Decorative"/>
                <a:cs typeface="Cinzel Decorative"/>
                <a:sym typeface="Cinzel Decorative"/>
              </a:rPr>
              <a:t>DATASET</a:t>
            </a:r>
            <a:endParaRPr lang="en-US" sz="7899" u="none" strike="noStrike" dirty="0">
              <a:solidFill>
                <a:srgbClr val="FDF5E5"/>
              </a:solidFill>
              <a:latin typeface="Cinzel Decorative"/>
              <a:ea typeface="Cinzel Decorative"/>
              <a:cs typeface="Cinzel Decorative"/>
              <a:sym typeface="Cinzel Decorative"/>
            </a:endParaRPr>
          </a:p>
        </p:txBody>
      </p:sp>
      <p:pic>
        <p:nvPicPr>
          <p:cNvPr id="1026" name="Picture 2" descr="Minho Portugal - A Must-Visit On Any Portugal Travel Itinerary">
            <a:extLst>
              <a:ext uri="{FF2B5EF4-FFF2-40B4-BE49-F238E27FC236}">
                <a16:creationId xmlns:a16="http://schemas.microsoft.com/office/drawing/2014/main" id="{727F62F1-02D2-7790-DCFC-218410C458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3579" y="5142114"/>
            <a:ext cx="6248400" cy="4165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iscover Where Portugal Is And Popular Locations In Portugal">
            <a:extLst>
              <a:ext uri="{FF2B5EF4-FFF2-40B4-BE49-F238E27FC236}">
                <a16:creationId xmlns:a16="http://schemas.microsoft.com/office/drawing/2014/main" id="{D7D5D962-025D-E841-CB5E-7FF30D6780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4520" y="920005"/>
            <a:ext cx="5751364" cy="38318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1">
            <a:extLst>
              <a:ext uri="{FF2B5EF4-FFF2-40B4-BE49-F238E27FC236}">
                <a16:creationId xmlns:a16="http://schemas.microsoft.com/office/drawing/2014/main" id="{5B23EB51-737C-1711-7428-94E8D418EF70}"/>
              </a:ext>
            </a:extLst>
          </p:cNvPr>
          <p:cNvSpPr txBox="1"/>
          <p:nvPr/>
        </p:nvSpPr>
        <p:spPr>
          <a:xfrm>
            <a:off x="1763838" y="1484995"/>
            <a:ext cx="8386273" cy="3266856"/>
          </a:xfrm>
          <a:prstGeom prst="rect">
            <a:avLst/>
          </a:prstGeom>
        </p:spPr>
        <p:txBody>
          <a:bodyPr wrap="square" lIns="0" tIns="0" rIns="0" bIns="0" rtlCol="0" anchor="t">
            <a:spAutoFit/>
          </a:bodyPr>
          <a:lstStyle/>
          <a:p>
            <a:pPr>
              <a:lnSpc>
                <a:spcPct val="150000"/>
              </a:lnSpc>
            </a:pPr>
            <a:r>
              <a:rPr lang="en-US" sz="2400" dirty="0">
                <a:solidFill>
                  <a:srgbClr val="320909"/>
                </a:solidFill>
                <a:latin typeface="Cavolini" panose="020B0502040204020203" pitchFamily="66" charset="0"/>
                <a:ea typeface="Circe"/>
                <a:cs typeface="Cavolini" panose="020B0502040204020203" pitchFamily="66" charset="0"/>
                <a:sym typeface="Circe"/>
              </a:rPr>
              <a:t>The dataset used in this project is extracted from the </a:t>
            </a:r>
            <a:r>
              <a:rPr lang="en-US" sz="2400" b="1" dirty="0">
                <a:solidFill>
                  <a:srgbClr val="320909"/>
                </a:solidFill>
                <a:latin typeface="Cavolini" panose="020B0502040204020203" pitchFamily="66" charset="0"/>
                <a:ea typeface="Circe"/>
                <a:cs typeface="Cavolini" panose="020B0502040204020203" pitchFamily="66" charset="0"/>
                <a:sym typeface="Circe"/>
              </a:rPr>
              <a:t>UCL machine repository</a:t>
            </a:r>
            <a:r>
              <a:rPr lang="en-US" sz="2400" dirty="0">
                <a:solidFill>
                  <a:srgbClr val="320909"/>
                </a:solidFill>
                <a:latin typeface="Cavolini" panose="020B0502040204020203" pitchFamily="66" charset="0"/>
                <a:ea typeface="Circe"/>
                <a:cs typeface="Cavolini" panose="020B0502040204020203" pitchFamily="66" charset="0"/>
                <a:sym typeface="Circe"/>
              </a:rPr>
              <a:t>. The dataset consist of both red and white wine variations of the Portuguese “</a:t>
            </a:r>
            <a:r>
              <a:rPr lang="en-US" sz="2400" b="1" dirty="0">
                <a:solidFill>
                  <a:srgbClr val="320909"/>
                </a:solidFill>
                <a:latin typeface="Cavolini" panose="020B0502040204020203" pitchFamily="66" charset="0"/>
                <a:ea typeface="Circe"/>
                <a:cs typeface="Cavolini" panose="020B0502040204020203" pitchFamily="66" charset="0"/>
                <a:sym typeface="Circe"/>
              </a:rPr>
              <a:t>Vinho Verde</a:t>
            </a:r>
            <a:r>
              <a:rPr lang="en-US" sz="2400" dirty="0">
                <a:solidFill>
                  <a:srgbClr val="320909"/>
                </a:solidFill>
                <a:latin typeface="Cavolini" panose="020B0502040204020203" pitchFamily="66" charset="0"/>
                <a:ea typeface="Circe"/>
                <a:cs typeface="Cavolini" panose="020B0502040204020203" pitchFamily="66" charset="0"/>
                <a:sym typeface="Circe"/>
              </a:rPr>
              <a:t>” wine which is a unique product from the </a:t>
            </a:r>
            <a:r>
              <a:rPr lang="en-US" sz="2400" b="1" dirty="0">
                <a:solidFill>
                  <a:srgbClr val="320909"/>
                </a:solidFill>
                <a:latin typeface="Cavolini" panose="020B0502040204020203" pitchFamily="66" charset="0"/>
                <a:ea typeface="Circe"/>
                <a:cs typeface="Cavolini" panose="020B0502040204020203" pitchFamily="66" charset="0"/>
                <a:sym typeface="Circe"/>
              </a:rPr>
              <a:t>Minho</a:t>
            </a:r>
            <a:r>
              <a:rPr lang="en-US" sz="2400" dirty="0">
                <a:solidFill>
                  <a:srgbClr val="320909"/>
                </a:solidFill>
                <a:latin typeface="Cavolini" panose="020B0502040204020203" pitchFamily="66" charset="0"/>
                <a:ea typeface="Circe"/>
                <a:cs typeface="Cavolini" panose="020B0502040204020203" pitchFamily="66" charset="0"/>
                <a:sym typeface="Circe"/>
              </a:rPr>
              <a:t> (northwest) region of </a:t>
            </a:r>
            <a:r>
              <a:rPr lang="en-US" sz="2400" b="1" dirty="0">
                <a:solidFill>
                  <a:srgbClr val="320909"/>
                </a:solidFill>
                <a:latin typeface="Cavolini" panose="020B0502040204020203" pitchFamily="66" charset="0"/>
                <a:ea typeface="Circe"/>
                <a:cs typeface="Cavolini" panose="020B0502040204020203" pitchFamily="66" charset="0"/>
                <a:sym typeface="Circe"/>
              </a:rPr>
              <a:t>Portugal</a:t>
            </a:r>
            <a:r>
              <a:rPr lang="en-US" sz="2400" dirty="0">
                <a:solidFill>
                  <a:srgbClr val="320909"/>
                </a:solidFill>
                <a:latin typeface="Cavolini" panose="020B0502040204020203" pitchFamily="66" charset="0"/>
                <a:ea typeface="Circe"/>
                <a:cs typeface="Cavolini" panose="020B0502040204020203" pitchFamily="66" charset="0"/>
                <a:sym typeface="Circe"/>
              </a:rPr>
              <a:t>.</a:t>
            </a:r>
          </a:p>
        </p:txBody>
      </p:sp>
      <p:pic>
        <p:nvPicPr>
          <p:cNvPr id="8" name="Picture 7">
            <a:extLst>
              <a:ext uri="{FF2B5EF4-FFF2-40B4-BE49-F238E27FC236}">
                <a16:creationId xmlns:a16="http://schemas.microsoft.com/office/drawing/2014/main" id="{534F8C6E-B7A6-9DDD-30F5-85B7137BD41B}"/>
              </a:ext>
            </a:extLst>
          </p:cNvPr>
          <p:cNvPicPr>
            <a:picLocks noChangeAspect="1"/>
          </p:cNvPicPr>
          <p:nvPr/>
        </p:nvPicPr>
        <p:blipFill>
          <a:blip r:embed="rId4"/>
          <a:stretch>
            <a:fillRect/>
          </a:stretch>
        </p:blipFill>
        <p:spPr>
          <a:xfrm>
            <a:off x="480091" y="5286586"/>
            <a:ext cx="9541873" cy="3895041"/>
          </a:xfrm>
          <a:prstGeom prst="rect">
            <a:avLst/>
          </a:prstGeom>
        </p:spPr>
      </p:pic>
      <p:sp>
        <p:nvSpPr>
          <p:cNvPr id="9" name="Freeform 30">
            <a:extLst>
              <a:ext uri="{FF2B5EF4-FFF2-40B4-BE49-F238E27FC236}">
                <a16:creationId xmlns:a16="http://schemas.microsoft.com/office/drawing/2014/main" id="{22F896C2-F3C7-1AB5-0A65-5B019D56CF59}"/>
              </a:ext>
            </a:extLst>
          </p:cNvPr>
          <p:cNvSpPr/>
          <p:nvPr/>
        </p:nvSpPr>
        <p:spPr>
          <a:xfrm>
            <a:off x="355202" y="2044336"/>
            <a:ext cx="831833" cy="1371600"/>
          </a:xfrm>
          <a:custGeom>
            <a:avLst/>
            <a:gdLst/>
            <a:ahLst/>
            <a:cxnLst/>
            <a:rect l="l" t="t" r="r" b="b"/>
            <a:pathLst>
              <a:path w="514071" h="768704">
                <a:moveTo>
                  <a:pt x="0" y="0"/>
                </a:moveTo>
                <a:lnTo>
                  <a:pt x="514071" y="0"/>
                </a:lnTo>
                <a:lnTo>
                  <a:pt x="514071" y="768704"/>
                </a:lnTo>
                <a:lnTo>
                  <a:pt x="0" y="7687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23030"/>
        </a:solidFill>
        <a:effectLst/>
      </p:bgPr>
    </p:bg>
    <p:spTree>
      <p:nvGrpSpPr>
        <p:cNvPr id="1" name="">
          <a:extLst>
            <a:ext uri="{FF2B5EF4-FFF2-40B4-BE49-F238E27FC236}">
              <a16:creationId xmlns:a16="http://schemas.microsoft.com/office/drawing/2014/main" id="{18AF5F30-4BEA-B24E-0F55-AFE23E9E1BA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6F8EDA7-ABC3-F3F6-F164-84CADCB695EF}"/>
              </a:ext>
            </a:extLst>
          </p:cNvPr>
          <p:cNvGrpSpPr/>
          <p:nvPr/>
        </p:nvGrpSpPr>
        <p:grpSpPr>
          <a:xfrm>
            <a:off x="-313346" y="321631"/>
            <a:ext cx="18914691" cy="47625"/>
            <a:chOff x="0" y="0"/>
            <a:chExt cx="4981647" cy="12543"/>
          </a:xfrm>
        </p:grpSpPr>
        <p:sp>
          <p:nvSpPr>
            <p:cNvPr id="3" name="Freeform 3">
              <a:extLst>
                <a:ext uri="{FF2B5EF4-FFF2-40B4-BE49-F238E27FC236}">
                  <a16:creationId xmlns:a16="http://schemas.microsoft.com/office/drawing/2014/main" id="{BF3A4AD4-BF0D-5308-163D-F9748BAA97D3}"/>
                </a:ext>
              </a:extLst>
            </p:cNvPr>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FDF5E5"/>
            </a:solidFill>
          </p:spPr>
          <p:txBody>
            <a:bodyPr/>
            <a:lstStyle/>
            <a:p>
              <a:endParaRPr lang="en-US"/>
            </a:p>
          </p:txBody>
        </p:sp>
        <p:sp>
          <p:nvSpPr>
            <p:cNvPr id="4" name="TextBox 4">
              <a:extLst>
                <a:ext uri="{FF2B5EF4-FFF2-40B4-BE49-F238E27FC236}">
                  <a16:creationId xmlns:a16="http://schemas.microsoft.com/office/drawing/2014/main" id="{81ECD1AD-0F07-D434-F433-3F9EA8E8AC93}"/>
                </a:ext>
              </a:extLst>
            </p:cNvPr>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grpSp>
        <p:nvGrpSpPr>
          <p:cNvPr id="5" name="Group 5">
            <a:extLst>
              <a:ext uri="{FF2B5EF4-FFF2-40B4-BE49-F238E27FC236}">
                <a16:creationId xmlns:a16="http://schemas.microsoft.com/office/drawing/2014/main" id="{6F32ED22-B61E-1954-8352-5C4B8257A706}"/>
              </a:ext>
            </a:extLst>
          </p:cNvPr>
          <p:cNvGrpSpPr/>
          <p:nvPr/>
        </p:nvGrpSpPr>
        <p:grpSpPr>
          <a:xfrm>
            <a:off x="-313346" y="9917744"/>
            <a:ext cx="18914691" cy="47625"/>
            <a:chOff x="0" y="0"/>
            <a:chExt cx="4981647" cy="12543"/>
          </a:xfrm>
        </p:grpSpPr>
        <p:sp>
          <p:nvSpPr>
            <p:cNvPr id="6" name="Freeform 6">
              <a:extLst>
                <a:ext uri="{FF2B5EF4-FFF2-40B4-BE49-F238E27FC236}">
                  <a16:creationId xmlns:a16="http://schemas.microsoft.com/office/drawing/2014/main" id="{57662FA7-E3E8-6388-A6B6-20AD8E03C270}"/>
                </a:ext>
              </a:extLst>
            </p:cNvPr>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FDF5E5"/>
            </a:solidFill>
            <a:ln cap="sq">
              <a:noFill/>
              <a:prstDash val="solid"/>
              <a:miter/>
            </a:ln>
          </p:spPr>
          <p:txBody>
            <a:bodyPr/>
            <a:lstStyle/>
            <a:p>
              <a:endParaRPr lang="en-US"/>
            </a:p>
          </p:txBody>
        </p:sp>
        <p:sp>
          <p:nvSpPr>
            <p:cNvPr id="7" name="TextBox 7">
              <a:extLst>
                <a:ext uri="{FF2B5EF4-FFF2-40B4-BE49-F238E27FC236}">
                  <a16:creationId xmlns:a16="http://schemas.microsoft.com/office/drawing/2014/main" id="{E3FA9968-4CAE-6972-6D1B-6D9FFD3A4E85}"/>
                </a:ext>
              </a:extLst>
            </p:cNvPr>
            <p:cNvSpPr txBox="1"/>
            <p:nvPr/>
          </p:nvSpPr>
          <p:spPr>
            <a:xfrm>
              <a:off x="0" y="-38100"/>
              <a:ext cx="4981647" cy="50643"/>
            </a:xfrm>
            <a:prstGeom prst="rect">
              <a:avLst/>
            </a:prstGeom>
          </p:spPr>
          <p:txBody>
            <a:bodyPr lIns="50800" tIns="50800" rIns="50800" bIns="50800" rtlCol="0" anchor="ctr"/>
            <a:lstStyle/>
            <a:p>
              <a:pPr marL="0" lvl="0" indent="0" algn="ctr">
                <a:lnSpc>
                  <a:spcPts val="2940"/>
                </a:lnSpc>
                <a:spcBef>
                  <a:spcPct val="0"/>
                </a:spcBef>
              </a:pPr>
              <a:endParaRPr/>
            </a:p>
          </p:txBody>
        </p:sp>
      </p:grpSp>
      <p:sp>
        <p:nvSpPr>
          <p:cNvPr id="11" name="TextBox 11">
            <a:extLst>
              <a:ext uri="{FF2B5EF4-FFF2-40B4-BE49-F238E27FC236}">
                <a16:creationId xmlns:a16="http://schemas.microsoft.com/office/drawing/2014/main" id="{AA53F065-C8B0-FB2C-B5E2-F2FD5B052048}"/>
              </a:ext>
            </a:extLst>
          </p:cNvPr>
          <p:cNvSpPr txBox="1"/>
          <p:nvPr/>
        </p:nvSpPr>
        <p:spPr>
          <a:xfrm rot="5400000">
            <a:off x="12510800" y="3692488"/>
            <a:ext cx="8504563" cy="2436564"/>
          </a:xfrm>
          <a:prstGeom prst="rect">
            <a:avLst/>
          </a:prstGeom>
        </p:spPr>
        <p:txBody>
          <a:bodyPr lIns="0" tIns="0" rIns="0" bIns="0" rtlCol="0" anchor="t">
            <a:spAutoFit/>
          </a:bodyPr>
          <a:lstStyle/>
          <a:p>
            <a:pPr marL="0" lvl="0" indent="0" algn="ctr">
              <a:lnSpc>
                <a:spcPts val="9479"/>
              </a:lnSpc>
              <a:spcBef>
                <a:spcPct val="0"/>
              </a:spcBef>
            </a:pPr>
            <a:r>
              <a:rPr lang="en-US" sz="7899" u="none" strike="noStrike" dirty="0">
                <a:solidFill>
                  <a:srgbClr val="FDF5E5"/>
                </a:solidFill>
                <a:latin typeface="Cinzel Decorative"/>
                <a:ea typeface="Cinzel Decorative"/>
                <a:cs typeface="Cinzel Decorative"/>
                <a:sym typeface="Cinzel Decorative"/>
              </a:rPr>
              <a:t>FEATURE CORRELA</a:t>
            </a:r>
            <a:r>
              <a:rPr lang="en-US" sz="7899" dirty="0">
                <a:solidFill>
                  <a:srgbClr val="FDF5E5"/>
                </a:solidFill>
                <a:latin typeface="Cinzel Decorative"/>
                <a:ea typeface="Cinzel Decorative"/>
                <a:cs typeface="Cinzel Decorative"/>
                <a:sym typeface="Cinzel Decorative"/>
              </a:rPr>
              <a:t>TION</a:t>
            </a:r>
            <a:endParaRPr lang="en-US" sz="7899" u="none" strike="noStrike" dirty="0">
              <a:solidFill>
                <a:srgbClr val="FDF5E5"/>
              </a:solidFill>
              <a:latin typeface="Cinzel Decorative"/>
              <a:ea typeface="Cinzel Decorative"/>
              <a:cs typeface="Cinzel Decorative"/>
              <a:sym typeface="Cinzel Decorative"/>
            </a:endParaRPr>
          </a:p>
        </p:txBody>
      </p:sp>
      <p:pic>
        <p:nvPicPr>
          <p:cNvPr id="9" name="Picture 8">
            <a:extLst>
              <a:ext uri="{FF2B5EF4-FFF2-40B4-BE49-F238E27FC236}">
                <a16:creationId xmlns:a16="http://schemas.microsoft.com/office/drawing/2014/main" id="{70ABA618-2004-00F1-DD62-2E9148C6EF23}"/>
              </a:ext>
            </a:extLst>
          </p:cNvPr>
          <p:cNvPicPr>
            <a:picLocks noChangeAspect="1"/>
          </p:cNvPicPr>
          <p:nvPr/>
        </p:nvPicPr>
        <p:blipFill>
          <a:blip r:embed="rId2"/>
          <a:stretch>
            <a:fillRect/>
          </a:stretch>
        </p:blipFill>
        <p:spPr>
          <a:xfrm>
            <a:off x="2514600" y="880980"/>
            <a:ext cx="11630457" cy="8910720"/>
          </a:xfrm>
          <a:prstGeom prst="rect">
            <a:avLst/>
          </a:prstGeom>
        </p:spPr>
      </p:pic>
    </p:spTree>
    <p:extLst>
      <p:ext uri="{BB962C8B-B14F-4D97-AF65-F5344CB8AC3E}">
        <p14:creationId xmlns:p14="http://schemas.microsoft.com/office/powerpoint/2010/main" val="2550024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
        <p:cNvGrpSpPr/>
        <p:nvPr/>
      </p:nvGrpSpPr>
      <p:grpSpPr>
        <a:xfrm>
          <a:off x="0" y="0"/>
          <a:ext cx="0" cy="0"/>
          <a:chOff x="0" y="0"/>
          <a:chExt cx="0" cy="0"/>
        </a:xfrm>
      </p:grpSpPr>
      <p:pic>
        <p:nvPicPr>
          <p:cNvPr id="2" name="Picture 1" descr="A computer chip with circuit board and brain&#10;&#10;Description automatically generated with medium confidence">
            <a:extLst>
              <a:ext uri="{FF2B5EF4-FFF2-40B4-BE49-F238E27FC236}">
                <a16:creationId xmlns:a16="http://schemas.microsoft.com/office/drawing/2014/main" id="{6D0AB34E-DC06-28C9-B00C-9F1DCF86D4B9}"/>
              </a:ext>
            </a:extLst>
          </p:cNvPr>
          <p:cNvPicPr>
            <a:picLocks noChangeAspect="1"/>
          </p:cNvPicPr>
          <p:nvPr/>
        </p:nvPicPr>
        <p:blipFill>
          <a:blip r:embed="rId2">
            <a:duotone>
              <a:schemeClr val="bg2">
                <a:shade val="45000"/>
                <a:satMod val="135000"/>
              </a:schemeClr>
              <a:prstClr val="white"/>
            </a:duotone>
          </a:blip>
          <a:stretch>
            <a:fillRect/>
          </a:stretch>
        </p:blipFill>
        <p:spPr>
          <a:xfrm>
            <a:off x="10392455" y="2218547"/>
            <a:ext cx="6676345" cy="6676345"/>
          </a:xfrm>
          <a:prstGeom prst="rect">
            <a:avLst/>
          </a:prstGeom>
        </p:spPr>
      </p:pic>
      <p:grpSp>
        <p:nvGrpSpPr>
          <p:cNvPr id="3" name="Group 3"/>
          <p:cNvGrpSpPr/>
          <p:nvPr/>
        </p:nvGrpSpPr>
        <p:grpSpPr>
          <a:xfrm>
            <a:off x="-313346" y="321631"/>
            <a:ext cx="18914691" cy="47625"/>
            <a:chOff x="0" y="0"/>
            <a:chExt cx="4981647" cy="12543"/>
          </a:xfrm>
        </p:grpSpPr>
        <p:sp>
          <p:nvSpPr>
            <p:cNvPr id="4" name="Freeform 4"/>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923030"/>
            </a:solidFill>
          </p:spPr>
          <p:txBody>
            <a:bodyPr/>
            <a:lstStyle/>
            <a:p>
              <a:endParaRPr lang="en-US"/>
            </a:p>
          </p:txBody>
        </p:sp>
        <p:sp>
          <p:nvSpPr>
            <p:cNvPr id="5" name="TextBox 5"/>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grpSp>
        <p:nvGrpSpPr>
          <p:cNvPr id="6" name="Group 6"/>
          <p:cNvGrpSpPr/>
          <p:nvPr/>
        </p:nvGrpSpPr>
        <p:grpSpPr>
          <a:xfrm>
            <a:off x="-313346" y="9917744"/>
            <a:ext cx="18914691" cy="47625"/>
            <a:chOff x="0" y="0"/>
            <a:chExt cx="4981647" cy="12543"/>
          </a:xfrm>
        </p:grpSpPr>
        <p:sp>
          <p:nvSpPr>
            <p:cNvPr id="7" name="Freeform 7"/>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923030"/>
            </a:solidFill>
          </p:spPr>
          <p:txBody>
            <a:bodyPr/>
            <a:lstStyle/>
            <a:p>
              <a:endParaRPr lang="en-US"/>
            </a:p>
          </p:txBody>
        </p:sp>
        <p:sp>
          <p:nvSpPr>
            <p:cNvPr id="8" name="TextBox 8"/>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sp>
        <p:nvSpPr>
          <p:cNvPr id="10" name="TextBox 10"/>
          <p:cNvSpPr txBox="1"/>
          <p:nvPr/>
        </p:nvSpPr>
        <p:spPr>
          <a:xfrm>
            <a:off x="-1371600" y="766223"/>
            <a:ext cx="19278600" cy="2580835"/>
          </a:xfrm>
          <a:prstGeom prst="rect">
            <a:avLst/>
          </a:prstGeom>
        </p:spPr>
        <p:txBody>
          <a:bodyPr wrap="square" lIns="0" tIns="0" rIns="0" bIns="0" rtlCol="0" anchor="t">
            <a:spAutoFit/>
          </a:bodyPr>
          <a:lstStyle/>
          <a:p>
            <a:pPr marL="0" lvl="0" indent="0" algn="ctr">
              <a:lnSpc>
                <a:spcPts val="10290"/>
              </a:lnSpc>
              <a:spcBef>
                <a:spcPct val="0"/>
              </a:spcBef>
            </a:pPr>
            <a:r>
              <a:rPr lang="en-US" sz="6600" u="none" strike="noStrike" dirty="0">
                <a:solidFill>
                  <a:srgbClr val="923030"/>
                </a:solidFill>
                <a:latin typeface="Cinzel Decorative"/>
                <a:ea typeface="Cinzel Decorative"/>
                <a:cs typeface="Cinzel Decorative"/>
                <a:sym typeface="Cinzel Decorative"/>
              </a:rPr>
              <a:t>Introduction to domain &amp; ITs Concepts</a:t>
            </a:r>
          </a:p>
        </p:txBody>
      </p:sp>
      <p:sp>
        <p:nvSpPr>
          <p:cNvPr id="16" name="TextBox 11">
            <a:extLst>
              <a:ext uri="{FF2B5EF4-FFF2-40B4-BE49-F238E27FC236}">
                <a16:creationId xmlns:a16="http://schemas.microsoft.com/office/drawing/2014/main" id="{8F6C5365-E8D8-4A05-BD79-E09FA77A140B}"/>
              </a:ext>
            </a:extLst>
          </p:cNvPr>
          <p:cNvSpPr txBox="1"/>
          <p:nvPr/>
        </p:nvSpPr>
        <p:spPr>
          <a:xfrm>
            <a:off x="1447800" y="4709807"/>
            <a:ext cx="7086600" cy="4785028"/>
          </a:xfrm>
          <a:prstGeom prst="rect">
            <a:avLst/>
          </a:prstGeom>
        </p:spPr>
        <p:txBody>
          <a:bodyPr wrap="square" lIns="0" tIns="0" rIns="0" bIns="0" rtlCol="0" anchor="t">
            <a:spAutoFit/>
          </a:bodyPr>
          <a:lstStyle/>
          <a:p>
            <a:pPr marL="0" lvl="0" indent="0" algn="l" rtl="0">
              <a:spcBef>
                <a:spcPts val="0"/>
              </a:spcBef>
              <a:spcAft>
                <a:spcPts val="0"/>
              </a:spcAft>
              <a:buClr>
                <a:srgbClr val="191919"/>
              </a:buClr>
              <a:buSzPts val="1100"/>
              <a:buFont typeface="Arial"/>
              <a:buNone/>
            </a:pPr>
            <a:r>
              <a:rPr lang="en-US" sz="2400" dirty="0">
                <a:latin typeface="Cavolini" panose="03000502040302020204" pitchFamily="66" charset="0"/>
                <a:cs typeface="Cavolini" panose="03000502040302020204" pitchFamily="66" charset="0"/>
              </a:rPr>
              <a:t>It is simply a method of getting computers to learn and act like humans do.</a:t>
            </a:r>
          </a:p>
          <a:p>
            <a:pPr marL="0" lvl="0" indent="0" algn="l" rtl="0">
              <a:spcBef>
                <a:spcPts val="0"/>
              </a:spcBef>
              <a:spcAft>
                <a:spcPts val="0"/>
              </a:spcAft>
              <a:buClr>
                <a:srgbClr val="191919"/>
              </a:buClr>
              <a:buSzPts val="1100"/>
              <a:buFont typeface="Arial"/>
              <a:buNone/>
            </a:pPr>
            <a:endParaRPr lang="en-US" sz="2400" dirty="0">
              <a:latin typeface="Cavolini" panose="03000502040302020204" pitchFamily="66" charset="0"/>
              <a:cs typeface="Cavolini" panose="03000502040302020204" pitchFamily="66" charset="0"/>
            </a:endParaRPr>
          </a:p>
          <a:p>
            <a:pPr marL="0" lvl="0" indent="0" algn="l" rtl="0">
              <a:spcBef>
                <a:spcPts val="0"/>
              </a:spcBef>
              <a:spcAft>
                <a:spcPts val="0"/>
              </a:spcAft>
              <a:buClr>
                <a:srgbClr val="191919"/>
              </a:buClr>
              <a:buSzPts val="1100"/>
              <a:buFont typeface="Arial"/>
              <a:buNone/>
            </a:pPr>
            <a:r>
              <a:rPr lang="en-US" sz="2400" b="1" dirty="0">
                <a:latin typeface="Cavolini" panose="03000502040302020204" pitchFamily="66" charset="0"/>
                <a:cs typeface="Cavolini" panose="03000502040302020204" pitchFamily="66" charset="0"/>
              </a:rPr>
              <a:t>Wait what?  </a:t>
            </a:r>
          </a:p>
          <a:p>
            <a:pPr marL="0" lvl="0" indent="0" algn="l" rtl="0">
              <a:spcBef>
                <a:spcPts val="0"/>
              </a:spcBef>
              <a:spcAft>
                <a:spcPts val="0"/>
              </a:spcAft>
              <a:buClr>
                <a:srgbClr val="191919"/>
              </a:buClr>
              <a:buSzPts val="1100"/>
              <a:buFont typeface="Arial"/>
              <a:buNone/>
            </a:pPr>
            <a:r>
              <a:rPr lang="en-US" sz="2400" dirty="0">
                <a:latin typeface="Cavolini" panose="03000502040302020204" pitchFamily="66" charset="0"/>
                <a:cs typeface="Cavolini" panose="03000502040302020204" pitchFamily="66" charset="0"/>
              </a:rPr>
              <a:t>Imagine a child learning how to differentiate between cats and dogs through pictures. They notice differences by patterns like whiskers and ears. </a:t>
            </a:r>
          </a:p>
          <a:p>
            <a:pPr marL="0" lvl="0" indent="0" algn="l" rtl="0">
              <a:spcBef>
                <a:spcPts val="0"/>
              </a:spcBef>
              <a:spcAft>
                <a:spcPts val="0"/>
              </a:spcAft>
              <a:buClr>
                <a:srgbClr val="191919"/>
              </a:buClr>
              <a:buSzPts val="1100"/>
              <a:buFont typeface="Arial"/>
              <a:buNone/>
            </a:pPr>
            <a:r>
              <a:rPr lang="en-US" sz="2400" dirty="0">
                <a:latin typeface="Cavolini" panose="03000502040302020204" pitchFamily="66" charset="0"/>
                <a:cs typeface="Cavolini" panose="03000502040302020204" pitchFamily="66" charset="0"/>
              </a:rPr>
              <a:t>The child is computer in this case and the pictures are our dataset which we keep on showing or feeding to computers</a:t>
            </a:r>
          </a:p>
          <a:p>
            <a:pPr>
              <a:lnSpc>
                <a:spcPts val="2940"/>
              </a:lnSpc>
            </a:pPr>
            <a:endParaRPr lang="en-US" sz="2100" dirty="0">
              <a:solidFill>
                <a:srgbClr val="320909"/>
              </a:solidFill>
              <a:latin typeface="Cavolini" panose="03000502040302020204" pitchFamily="66" charset="0"/>
              <a:ea typeface="Circe"/>
              <a:cs typeface="Cavolini" panose="03000502040302020204" pitchFamily="66" charset="0"/>
              <a:sym typeface="Circe"/>
            </a:endParaRPr>
          </a:p>
        </p:txBody>
      </p:sp>
      <p:sp>
        <p:nvSpPr>
          <p:cNvPr id="17" name="TextBox 14">
            <a:extLst>
              <a:ext uri="{FF2B5EF4-FFF2-40B4-BE49-F238E27FC236}">
                <a16:creationId xmlns:a16="http://schemas.microsoft.com/office/drawing/2014/main" id="{A6842B6A-C233-5AF7-127C-F2D206EF2A40}"/>
              </a:ext>
            </a:extLst>
          </p:cNvPr>
          <p:cNvSpPr txBox="1"/>
          <p:nvPr/>
        </p:nvSpPr>
        <p:spPr>
          <a:xfrm>
            <a:off x="1219200" y="3930549"/>
            <a:ext cx="5715000" cy="425822"/>
          </a:xfrm>
          <a:prstGeom prst="rect">
            <a:avLst/>
          </a:prstGeom>
        </p:spPr>
        <p:txBody>
          <a:bodyPr wrap="square" lIns="0" tIns="0" rIns="0" bIns="0" rtlCol="0" anchor="t">
            <a:spAutoFit/>
          </a:bodyPr>
          <a:lstStyle/>
          <a:p>
            <a:pPr marL="0" lvl="0" indent="0" algn="ctr">
              <a:lnSpc>
                <a:spcPts val="3360"/>
              </a:lnSpc>
              <a:spcBef>
                <a:spcPct val="0"/>
              </a:spcBef>
            </a:pPr>
            <a:r>
              <a:rPr lang="en-US" sz="2800" b="1" dirty="0">
                <a:solidFill>
                  <a:srgbClr val="320909"/>
                </a:solidFill>
                <a:latin typeface="Cavolini" panose="03000502040302020204" pitchFamily="66" charset="0"/>
                <a:ea typeface="Circe Bold"/>
                <a:cs typeface="Cavolini" panose="03000502040302020204" pitchFamily="66" charset="0"/>
                <a:sym typeface="Circe Bold"/>
              </a:rPr>
              <a:t>What is Machine Learning?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
        <p:cNvGrpSpPr/>
        <p:nvPr/>
      </p:nvGrpSpPr>
      <p:grpSpPr>
        <a:xfrm>
          <a:off x="0" y="0"/>
          <a:ext cx="0" cy="0"/>
          <a:chOff x="0" y="0"/>
          <a:chExt cx="0" cy="0"/>
        </a:xfrm>
      </p:grpSpPr>
      <p:grpSp>
        <p:nvGrpSpPr>
          <p:cNvPr id="4" name="Group 4"/>
          <p:cNvGrpSpPr/>
          <p:nvPr/>
        </p:nvGrpSpPr>
        <p:grpSpPr>
          <a:xfrm>
            <a:off x="-313346" y="321631"/>
            <a:ext cx="18914691" cy="47625"/>
            <a:chOff x="0" y="0"/>
            <a:chExt cx="4981647" cy="12543"/>
          </a:xfrm>
        </p:grpSpPr>
        <p:sp>
          <p:nvSpPr>
            <p:cNvPr id="5" name="Freeform 5"/>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923030"/>
            </a:solidFill>
          </p:spPr>
          <p:txBody>
            <a:bodyPr/>
            <a:lstStyle/>
            <a:p>
              <a:endParaRPr lang="en-US"/>
            </a:p>
          </p:txBody>
        </p:sp>
        <p:sp>
          <p:nvSpPr>
            <p:cNvPr id="6" name="TextBox 6"/>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grpSp>
        <p:nvGrpSpPr>
          <p:cNvPr id="7" name="Group 7"/>
          <p:cNvGrpSpPr/>
          <p:nvPr/>
        </p:nvGrpSpPr>
        <p:grpSpPr>
          <a:xfrm>
            <a:off x="-313346" y="9917744"/>
            <a:ext cx="18914691" cy="47625"/>
            <a:chOff x="0" y="0"/>
            <a:chExt cx="4981647" cy="12543"/>
          </a:xfrm>
        </p:grpSpPr>
        <p:sp>
          <p:nvSpPr>
            <p:cNvPr id="8" name="Freeform 8"/>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923030"/>
            </a:solidFill>
          </p:spPr>
          <p:txBody>
            <a:bodyPr/>
            <a:lstStyle/>
            <a:p>
              <a:endParaRPr lang="en-US"/>
            </a:p>
          </p:txBody>
        </p:sp>
        <p:sp>
          <p:nvSpPr>
            <p:cNvPr id="9" name="TextBox 9"/>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sp>
        <p:nvSpPr>
          <p:cNvPr id="12" name="TextBox 12"/>
          <p:cNvSpPr txBox="1"/>
          <p:nvPr/>
        </p:nvSpPr>
        <p:spPr>
          <a:xfrm>
            <a:off x="3982453" y="666771"/>
            <a:ext cx="10206399" cy="1198405"/>
          </a:xfrm>
          <a:prstGeom prst="rect">
            <a:avLst/>
          </a:prstGeom>
        </p:spPr>
        <p:txBody>
          <a:bodyPr lIns="0" tIns="0" rIns="0" bIns="0" rtlCol="0" anchor="t">
            <a:spAutoFit/>
          </a:bodyPr>
          <a:lstStyle/>
          <a:p>
            <a:pPr marL="0" lvl="0" indent="0" algn="ctr">
              <a:lnSpc>
                <a:spcPts val="10290"/>
              </a:lnSpc>
              <a:spcBef>
                <a:spcPct val="0"/>
              </a:spcBef>
            </a:pPr>
            <a:r>
              <a:rPr lang="en-US" sz="5400" u="none" strike="noStrike" dirty="0">
                <a:solidFill>
                  <a:srgbClr val="923030"/>
                </a:solidFill>
                <a:latin typeface="Cinzel Decorative"/>
                <a:ea typeface="Cinzel Decorative"/>
                <a:cs typeface="Cinzel Decorative"/>
                <a:sym typeface="Cinzel Decorative"/>
              </a:rPr>
              <a:t>What is Algorithm?</a:t>
            </a:r>
          </a:p>
        </p:txBody>
      </p:sp>
      <p:sp>
        <p:nvSpPr>
          <p:cNvPr id="15" name="TextBox 15"/>
          <p:cNvSpPr txBox="1"/>
          <p:nvPr/>
        </p:nvSpPr>
        <p:spPr>
          <a:xfrm>
            <a:off x="6934200" y="2269606"/>
            <a:ext cx="10591800" cy="1477328"/>
          </a:xfrm>
          <a:prstGeom prst="rect">
            <a:avLst/>
          </a:prstGeom>
        </p:spPr>
        <p:txBody>
          <a:bodyPr wrap="square" lIns="0" tIns="0" rIns="0" bIns="0" rtlCol="0" anchor="t">
            <a:spAutoFit/>
          </a:bodyPr>
          <a:lstStyle/>
          <a:p>
            <a:pPr marL="914400" lvl="2" indent="0" algn="l"/>
            <a:r>
              <a:rPr lang="en-US" sz="2400" dirty="0">
                <a:latin typeface="Cavolini" panose="03000502040302020204" pitchFamily="66" charset="0"/>
                <a:cs typeface="Cavolini" panose="03000502040302020204" pitchFamily="66" charset="0"/>
              </a:rPr>
              <a:t>An Algorithm is just a set of step by step instructions for solving a specific problem.  Its same as recipes that we follow to cook a food but its used by computer to solve problems</a:t>
            </a:r>
          </a:p>
        </p:txBody>
      </p:sp>
      <p:sp>
        <p:nvSpPr>
          <p:cNvPr id="17" name="Google Shape;546;p47">
            <a:extLst>
              <a:ext uri="{FF2B5EF4-FFF2-40B4-BE49-F238E27FC236}">
                <a16:creationId xmlns:a16="http://schemas.microsoft.com/office/drawing/2014/main" id="{59BF7081-438D-B6CF-519A-EF9DF0E54E2A}"/>
              </a:ext>
            </a:extLst>
          </p:cNvPr>
          <p:cNvSpPr txBox="1">
            <a:spLocks/>
          </p:cNvSpPr>
          <p:nvPr/>
        </p:nvSpPr>
        <p:spPr>
          <a:xfrm>
            <a:off x="7696200" y="3809568"/>
            <a:ext cx="7391400" cy="5067732"/>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0" lvl="2" indent="0">
              <a:buNone/>
            </a:pPr>
            <a:r>
              <a:rPr lang="en-US" b="1" dirty="0">
                <a:latin typeface="Cavolini" panose="03000502040302020204" pitchFamily="66" charset="0"/>
                <a:cs typeface="Cavolini" panose="03000502040302020204" pitchFamily="66" charset="0"/>
              </a:rPr>
              <a:t>In Machine Learning</a:t>
            </a:r>
          </a:p>
          <a:p>
            <a:pPr marL="914400" lvl="2" indent="0">
              <a:buNone/>
            </a:pPr>
            <a:r>
              <a:rPr lang="en-US" dirty="0">
                <a:latin typeface="Cavolini" panose="03000502040302020204" pitchFamily="66" charset="0"/>
                <a:cs typeface="Cavolini" panose="03000502040302020204" pitchFamily="66" charset="0"/>
              </a:rPr>
              <a:t>It acts as a guide or steps to help the machine learn from the data we feed and make a decision by itself.</a:t>
            </a:r>
          </a:p>
          <a:p>
            <a:pPr marL="914400" lvl="2" indent="0">
              <a:buNone/>
            </a:pPr>
            <a:endParaRPr lang="en-US" dirty="0">
              <a:latin typeface="Cavolini" panose="03000502040302020204" pitchFamily="66" charset="0"/>
              <a:cs typeface="Cavolini" panose="03000502040302020204" pitchFamily="66" charset="0"/>
            </a:endParaRPr>
          </a:p>
          <a:p>
            <a:pPr marL="914400" lvl="2" indent="0">
              <a:buNone/>
            </a:pPr>
            <a:r>
              <a:rPr lang="en-US" b="1" dirty="0">
                <a:latin typeface="Cavolini" panose="03000502040302020204" pitchFamily="66" charset="0"/>
                <a:cs typeface="Cavolini" panose="03000502040302020204" pitchFamily="66" charset="0"/>
              </a:rPr>
              <a:t>How it works ?</a:t>
            </a:r>
          </a:p>
          <a:p>
            <a:pPr marL="914400" lvl="2" indent="0">
              <a:buNone/>
            </a:pPr>
            <a:r>
              <a:rPr lang="en-US" dirty="0">
                <a:latin typeface="Cavolini" panose="03000502040302020204" pitchFamily="66" charset="0"/>
                <a:cs typeface="Cavolini" panose="03000502040302020204" pitchFamily="66" charset="0"/>
              </a:rPr>
              <a:t>It learns from a bunch of data like text, numbers, etc. It looks at data and find patterns in the data. For </a:t>
            </a:r>
            <a:r>
              <a:rPr lang="en-US" dirty="0" err="1">
                <a:latin typeface="Cavolini" panose="03000502040302020204" pitchFamily="66" charset="0"/>
                <a:cs typeface="Cavolini" panose="03000502040302020204" pitchFamily="66" charset="0"/>
              </a:rPr>
              <a:t>eg</a:t>
            </a:r>
            <a:r>
              <a:rPr lang="en-US" dirty="0">
                <a:latin typeface="Cavolini" panose="03000502040302020204" pitchFamily="66" charset="0"/>
                <a:cs typeface="Cavolini" panose="03000502040302020204" pitchFamily="66" charset="0"/>
              </a:rPr>
              <a:t>: more percentage of sweet means sweeter wine. Then after algorithm uses this knowledge to learn and make decision</a:t>
            </a:r>
          </a:p>
          <a:p>
            <a:pPr marL="0" indent="0">
              <a:spcBef>
                <a:spcPts val="0"/>
              </a:spcBef>
              <a:buFont typeface="Arial" pitchFamily="34" charset="0"/>
              <a:buNone/>
            </a:pPr>
            <a:endParaRPr lang="en-US" dirty="0"/>
          </a:p>
        </p:txBody>
      </p:sp>
      <p:pic>
        <p:nvPicPr>
          <p:cNvPr id="19" name="Picture 18">
            <a:extLst>
              <a:ext uri="{FF2B5EF4-FFF2-40B4-BE49-F238E27FC236}">
                <a16:creationId xmlns:a16="http://schemas.microsoft.com/office/drawing/2014/main" id="{C742A903-2A98-8E01-CEA8-14093170EF48}"/>
              </a:ext>
            </a:extLst>
          </p:cNvPr>
          <p:cNvPicPr>
            <a:picLocks noChangeAspect="1"/>
          </p:cNvPicPr>
          <p:nvPr/>
        </p:nvPicPr>
        <p:blipFill>
          <a:blip r:embed="rId2"/>
          <a:stretch>
            <a:fillRect/>
          </a:stretch>
        </p:blipFill>
        <p:spPr>
          <a:xfrm>
            <a:off x="457200" y="4011114"/>
            <a:ext cx="7506748" cy="501084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4F0"/>
        </a:solidFill>
        <a:effectLst/>
      </p:bgPr>
    </p:bg>
    <p:spTree>
      <p:nvGrpSpPr>
        <p:cNvPr id="1" name=""/>
        <p:cNvGrpSpPr/>
        <p:nvPr/>
      </p:nvGrpSpPr>
      <p:grpSpPr>
        <a:xfrm>
          <a:off x="0" y="0"/>
          <a:ext cx="0" cy="0"/>
          <a:chOff x="0" y="0"/>
          <a:chExt cx="0" cy="0"/>
        </a:xfrm>
      </p:grpSpPr>
      <p:grpSp>
        <p:nvGrpSpPr>
          <p:cNvPr id="2" name="Group 2"/>
          <p:cNvGrpSpPr/>
          <p:nvPr/>
        </p:nvGrpSpPr>
        <p:grpSpPr>
          <a:xfrm>
            <a:off x="-313346" y="321631"/>
            <a:ext cx="18914691" cy="47625"/>
            <a:chOff x="0" y="0"/>
            <a:chExt cx="4981647" cy="12543"/>
          </a:xfrm>
        </p:grpSpPr>
        <p:sp>
          <p:nvSpPr>
            <p:cNvPr id="3" name="Freeform 3"/>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923030"/>
            </a:solidFill>
          </p:spPr>
          <p:txBody>
            <a:bodyPr/>
            <a:lstStyle/>
            <a:p>
              <a:endParaRPr lang="en-US"/>
            </a:p>
          </p:txBody>
        </p:sp>
        <p:sp>
          <p:nvSpPr>
            <p:cNvPr id="4" name="TextBox 4"/>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grpSp>
        <p:nvGrpSpPr>
          <p:cNvPr id="5" name="Group 5"/>
          <p:cNvGrpSpPr/>
          <p:nvPr/>
        </p:nvGrpSpPr>
        <p:grpSpPr>
          <a:xfrm>
            <a:off x="-313346" y="9917744"/>
            <a:ext cx="18914691" cy="47625"/>
            <a:chOff x="0" y="0"/>
            <a:chExt cx="4981647" cy="12543"/>
          </a:xfrm>
        </p:grpSpPr>
        <p:sp>
          <p:nvSpPr>
            <p:cNvPr id="6" name="Freeform 6"/>
            <p:cNvSpPr/>
            <p:nvPr/>
          </p:nvSpPr>
          <p:spPr>
            <a:xfrm>
              <a:off x="0" y="0"/>
              <a:ext cx="4981647" cy="12543"/>
            </a:xfrm>
            <a:custGeom>
              <a:avLst/>
              <a:gdLst/>
              <a:ahLst/>
              <a:cxnLst/>
              <a:rect l="l" t="t" r="r" b="b"/>
              <a:pathLst>
                <a:path w="4981647" h="12543">
                  <a:moveTo>
                    <a:pt x="0" y="0"/>
                  </a:moveTo>
                  <a:lnTo>
                    <a:pt x="4981647" y="0"/>
                  </a:lnTo>
                  <a:lnTo>
                    <a:pt x="4981647" y="12543"/>
                  </a:lnTo>
                  <a:lnTo>
                    <a:pt x="0" y="12543"/>
                  </a:lnTo>
                  <a:close/>
                </a:path>
              </a:pathLst>
            </a:custGeom>
            <a:solidFill>
              <a:srgbClr val="923030"/>
            </a:solidFill>
          </p:spPr>
          <p:txBody>
            <a:bodyPr/>
            <a:lstStyle/>
            <a:p>
              <a:endParaRPr lang="en-US"/>
            </a:p>
          </p:txBody>
        </p:sp>
        <p:sp>
          <p:nvSpPr>
            <p:cNvPr id="7" name="TextBox 7"/>
            <p:cNvSpPr txBox="1"/>
            <p:nvPr/>
          </p:nvSpPr>
          <p:spPr>
            <a:xfrm>
              <a:off x="0" y="-38100"/>
              <a:ext cx="4981647" cy="50643"/>
            </a:xfrm>
            <a:prstGeom prst="rect">
              <a:avLst/>
            </a:prstGeom>
          </p:spPr>
          <p:txBody>
            <a:bodyPr lIns="50800" tIns="50800" rIns="50800" bIns="50800" rtlCol="0" anchor="ctr"/>
            <a:lstStyle/>
            <a:p>
              <a:pPr algn="ctr">
                <a:lnSpc>
                  <a:spcPts val="2940"/>
                </a:lnSpc>
              </a:pPr>
              <a:endParaRPr/>
            </a:p>
          </p:txBody>
        </p:sp>
      </p:grpSp>
      <p:sp>
        <p:nvSpPr>
          <p:cNvPr id="9" name="TextBox 9"/>
          <p:cNvSpPr txBox="1"/>
          <p:nvPr/>
        </p:nvSpPr>
        <p:spPr>
          <a:xfrm>
            <a:off x="9982200" y="3551832"/>
            <a:ext cx="7391400" cy="1851212"/>
          </a:xfrm>
          <a:prstGeom prst="rect">
            <a:avLst/>
          </a:prstGeom>
        </p:spPr>
        <p:txBody>
          <a:bodyPr wrap="square" lIns="0" tIns="0" rIns="0" bIns="0" rtlCol="0" anchor="t">
            <a:spAutoFit/>
          </a:bodyPr>
          <a:lstStyle/>
          <a:p>
            <a:pPr>
              <a:lnSpc>
                <a:spcPts val="2940"/>
              </a:lnSpc>
              <a:spcBef>
                <a:spcPct val="0"/>
              </a:spcBef>
            </a:pPr>
            <a:r>
              <a:rPr lang="en-US" sz="2400" dirty="0">
                <a:latin typeface="Cavolini" panose="03000502040302020204" pitchFamily="66" charset="0"/>
                <a:cs typeface="Cavolini" panose="03000502040302020204" pitchFamily="66" charset="0"/>
              </a:rPr>
              <a:t>Entering a room and noticing people wearing different colored shirts and grouping them according to colors(pattern) by yourself</a:t>
            </a:r>
          </a:p>
          <a:p>
            <a:pPr marL="0" lvl="0" indent="0">
              <a:lnSpc>
                <a:spcPts val="2940"/>
              </a:lnSpc>
              <a:spcBef>
                <a:spcPct val="0"/>
              </a:spcBef>
            </a:pPr>
            <a:r>
              <a:rPr lang="en-US" sz="2400" u="none" strike="noStrike" dirty="0">
                <a:solidFill>
                  <a:srgbClr val="320909"/>
                </a:solidFill>
                <a:latin typeface="Cavolini" panose="03000502040302020204" pitchFamily="66" charset="0"/>
                <a:ea typeface="Circe"/>
                <a:cs typeface="Cavolini" panose="03000502040302020204" pitchFamily="66" charset="0"/>
                <a:sym typeface="Circe"/>
              </a:rPr>
              <a:t>.</a:t>
            </a:r>
          </a:p>
        </p:txBody>
      </p:sp>
      <p:sp>
        <p:nvSpPr>
          <p:cNvPr id="10" name="TextBox 10"/>
          <p:cNvSpPr txBox="1"/>
          <p:nvPr/>
        </p:nvSpPr>
        <p:spPr>
          <a:xfrm>
            <a:off x="9143999" y="2506565"/>
            <a:ext cx="9667940" cy="894476"/>
          </a:xfrm>
          <a:prstGeom prst="rect">
            <a:avLst/>
          </a:prstGeom>
        </p:spPr>
        <p:txBody>
          <a:bodyPr wrap="square" lIns="0" tIns="0" rIns="0" bIns="0" rtlCol="0" anchor="t">
            <a:spAutoFit/>
          </a:bodyPr>
          <a:lstStyle/>
          <a:p>
            <a:pPr marL="0" lvl="0" indent="0" algn="ctr">
              <a:lnSpc>
                <a:spcPts val="7349"/>
              </a:lnSpc>
            </a:pPr>
            <a:r>
              <a:rPr lang="en-US" sz="4999" dirty="0" err="1">
                <a:solidFill>
                  <a:srgbClr val="923030"/>
                </a:solidFill>
                <a:latin typeface="Cinzel Decorative"/>
                <a:ea typeface="Cinzel Decorative"/>
                <a:cs typeface="Cinzel Decorative"/>
                <a:sym typeface="Cinzel Decorative"/>
              </a:rPr>
              <a:t>unSupervised</a:t>
            </a:r>
            <a:r>
              <a:rPr lang="en-US" sz="4999" dirty="0">
                <a:solidFill>
                  <a:srgbClr val="923030"/>
                </a:solidFill>
                <a:latin typeface="Cinzel Decorative"/>
                <a:ea typeface="Cinzel Decorative"/>
                <a:cs typeface="Cinzel Decorative"/>
                <a:sym typeface="Cinzel Decorative"/>
              </a:rPr>
              <a:t> Learning</a:t>
            </a:r>
          </a:p>
        </p:txBody>
      </p:sp>
      <p:sp>
        <p:nvSpPr>
          <p:cNvPr id="11" name="TextBox 11"/>
          <p:cNvSpPr txBox="1"/>
          <p:nvPr/>
        </p:nvSpPr>
        <p:spPr>
          <a:xfrm>
            <a:off x="685800" y="3690629"/>
            <a:ext cx="6896100" cy="1107996"/>
          </a:xfrm>
          <a:prstGeom prst="rect">
            <a:avLst/>
          </a:prstGeom>
        </p:spPr>
        <p:txBody>
          <a:bodyPr wrap="square" lIns="0" tIns="0" rIns="0" bIns="0" rtlCol="0" anchor="t">
            <a:spAutoFit/>
          </a:bodyPr>
          <a:lstStyle/>
          <a:p>
            <a:pPr marL="0" lvl="0" indent="0" algn="ctr" rtl="0">
              <a:spcBef>
                <a:spcPts val="0"/>
              </a:spcBef>
              <a:spcAft>
                <a:spcPts val="0"/>
              </a:spcAft>
              <a:buNone/>
            </a:pPr>
            <a:r>
              <a:rPr lang="en-US" sz="2400" dirty="0">
                <a:latin typeface="Cavolini" panose="03000502040302020204" pitchFamily="66" charset="0"/>
                <a:cs typeface="Cavolini" panose="03000502040302020204" pitchFamily="66" charset="0"/>
              </a:rPr>
              <a:t>Think of teacher teaching a child how to recognize fruits by showing you the fruit and also telling you what is called</a:t>
            </a:r>
            <a:r>
              <a:rPr lang="en-US" sz="2400" dirty="0">
                <a:latin typeface="Circe Bold" panose="020B0604020202020204" charset="0"/>
              </a:rPr>
              <a:t>. </a:t>
            </a:r>
          </a:p>
        </p:txBody>
      </p:sp>
      <p:sp>
        <p:nvSpPr>
          <p:cNvPr id="13" name="TextBox 13"/>
          <p:cNvSpPr txBox="1"/>
          <p:nvPr/>
        </p:nvSpPr>
        <p:spPr>
          <a:xfrm>
            <a:off x="152400" y="2581400"/>
            <a:ext cx="8372540" cy="894476"/>
          </a:xfrm>
          <a:prstGeom prst="rect">
            <a:avLst/>
          </a:prstGeom>
        </p:spPr>
        <p:txBody>
          <a:bodyPr wrap="square" lIns="0" tIns="0" rIns="0" bIns="0" rtlCol="0" anchor="t">
            <a:spAutoFit/>
          </a:bodyPr>
          <a:lstStyle/>
          <a:p>
            <a:pPr marL="0" lvl="0" indent="0" algn="ctr">
              <a:lnSpc>
                <a:spcPts val="7349"/>
              </a:lnSpc>
            </a:pPr>
            <a:r>
              <a:rPr lang="en-US" sz="4999" dirty="0">
                <a:solidFill>
                  <a:srgbClr val="923030"/>
                </a:solidFill>
                <a:latin typeface="Cinzel Decorative"/>
                <a:ea typeface="Cinzel Decorative"/>
                <a:cs typeface="Cinzel Decorative"/>
                <a:sym typeface="Cinzel Decorative"/>
              </a:rPr>
              <a:t>Supervised Learning</a:t>
            </a:r>
          </a:p>
        </p:txBody>
      </p:sp>
      <p:sp>
        <p:nvSpPr>
          <p:cNvPr id="15" name="TextBox 15"/>
          <p:cNvSpPr txBox="1"/>
          <p:nvPr/>
        </p:nvSpPr>
        <p:spPr>
          <a:xfrm>
            <a:off x="11062453" y="7523904"/>
            <a:ext cx="5777747" cy="1851212"/>
          </a:xfrm>
          <a:prstGeom prst="rect">
            <a:avLst/>
          </a:prstGeom>
        </p:spPr>
        <p:txBody>
          <a:bodyPr wrap="square" lIns="0" tIns="0" rIns="0" bIns="0" rtlCol="0" anchor="t">
            <a:spAutoFit/>
          </a:bodyPr>
          <a:lstStyle/>
          <a:p>
            <a:pPr>
              <a:lnSpc>
                <a:spcPts val="2940"/>
              </a:lnSpc>
              <a:spcBef>
                <a:spcPct val="0"/>
              </a:spcBef>
            </a:pPr>
            <a:r>
              <a:rPr lang="en-US" sz="2400" dirty="0">
                <a:latin typeface="Cavolini" panose="03000502040302020204" pitchFamily="66" charset="0"/>
                <a:cs typeface="Cavolini" panose="03000502040302020204" pitchFamily="66" charset="0"/>
              </a:rPr>
              <a:t>Think of it like a game where you learn by trial and error getting rewards or losing points based on your actions.</a:t>
            </a:r>
          </a:p>
          <a:p>
            <a:pPr marL="0" lvl="0" indent="0" algn="ctr">
              <a:lnSpc>
                <a:spcPts val="2940"/>
              </a:lnSpc>
              <a:spcBef>
                <a:spcPct val="0"/>
              </a:spcBef>
            </a:pPr>
            <a:r>
              <a:rPr lang="en-US" sz="2400" u="none" strike="noStrike" dirty="0">
                <a:solidFill>
                  <a:srgbClr val="320909"/>
                </a:solidFill>
                <a:latin typeface="Cavolini" panose="03000502040302020204" pitchFamily="66" charset="0"/>
                <a:ea typeface="Circe"/>
                <a:cs typeface="Cavolini" panose="03000502040302020204" pitchFamily="66" charset="0"/>
                <a:sym typeface="Circe"/>
              </a:rPr>
              <a:t>.</a:t>
            </a:r>
          </a:p>
        </p:txBody>
      </p:sp>
      <p:sp>
        <p:nvSpPr>
          <p:cNvPr id="16" name="TextBox 16"/>
          <p:cNvSpPr txBox="1"/>
          <p:nvPr/>
        </p:nvSpPr>
        <p:spPr>
          <a:xfrm>
            <a:off x="9354594" y="5648015"/>
            <a:ext cx="8276139" cy="1830629"/>
          </a:xfrm>
          <a:prstGeom prst="rect">
            <a:avLst/>
          </a:prstGeom>
        </p:spPr>
        <p:txBody>
          <a:bodyPr wrap="square" lIns="0" tIns="0" rIns="0" bIns="0" rtlCol="0" anchor="t">
            <a:spAutoFit/>
          </a:bodyPr>
          <a:lstStyle/>
          <a:p>
            <a:pPr marL="0" lvl="0" indent="0" algn="ctr">
              <a:lnSpc>
                <a:spcPts val="7349"/>
              </a:lnSpc>
            </a:pPr>
            <a:r>
              <a:rPr lang="en-US" sz="4999" dirty="0">
                <a:solidFill>
                  <a:srgbClr val="923030"/>
                </a:solidFill>
                <a:latin typeface="Cinzel Decorative"/>
                <a:ea typeface="Cinzel Decorative"/>
                <a:cs typeface="Cinzel Decorative"/>
                <a:sym typeface="Cinzel Decorative"/>
              </a:rPr>
              <a:t>Reinforcement learning</a:t>
            </a:r>
          </a:p>
        </p:txBody>
      </p:sp>
      <p:sp>
        <p:nvSpPr>
          <p:cNvPr id="18" name="TextBox 18"/>
          <p:cNvSpPr txBox="1"/>
          <p:nvPr/>
        </p:nvSpPr>
        <p:spPr>
          <a:xfrm>
            <a:off x="1447800" y="7599409"/>
            <a:ext cx="6476999" cy="1107996"/>
          </a:xfrm>
          <a:prstGeom prst="rect">
            <a:avLst/>
          </a:prstGeom>
        </p:spPr>
        <p:txBody>
          <a:bodyPr wrap="square" lIns="0" tIns="0" rIns="0" bIns="0" rtlCol="0" anchor="t">
            <a:spAutoFit/>
          </a:bodyPr>
          <a:lstStyle/>
          <a:p>
            <a:pPr marL="0" lvl="0" indent="0" rtl="0">
              <a:spcBef>
                <a:spcPts val="0"/>
              </a:spcBef>
              <a:spcAft>
                <a:spcPts val="0"/>
              </a:spcAft>
              <a:buClr>
                <a:srgbClr val="4C2A19"/>
              </a:buClr>
              <a:buSzPts val="1100"/>
              <a:buFont typeface="Arial"/>
              <a:buNone/>
            </a:pPr>
            <a:r>
              <a:rPr lang="en-US" sz="2400" dirty="0">
                <a:latin typeface="Cavolini" panose="03000502040302020204" pitchFamily="66" charset="0"/>
                <a:cs typeface="Cavolini" panose="03000502040302020204" pitchFamily="66" charset="0"/>
              </a:rPr>
              <a:t>Using few photos of cats and dogs with its identification and identifying other photos with help of it </a:t>
            </a:r>
          </a:p>
        </p:txBody>
      </p:sp>
      <p:sp>
        <p:nvSpPr>
          <p:cNvPr id="19" name="TextBox 19"/>
          <p:cNvSpPr txBox="1"/>
          <p:nvPr/>
        </p:nvSpPr>
        <p:spPr>
          <a:xfrm>
            <a:off x="-523941" y="5438950"/>
            <a:ext cx="9667940" cy="1830629"/>
          </a:xfrm>
          <a:prstGeom prst="rect">
            <a:avLst/>
          </a:prstGeom>
        </p:spPr>
        <p:txBody>
          <a:bodyPr wrap="square" lIns="0" tIns="0" rIns="0" bIns="0" rtlCol="0" anchor="t">
            <a:spAutoFit/>
          </a:bodyPr>
          <a:lstStyle/>
          <a:p>
            <a:pPr marL="0" lvl="0" indent="0" algn="ctr">
              <a:lnSpc>
                <a:spcPts val="7349"/>
              </a:lnSpc>
            </a:pPr>
            <a:r>
              <a:rPr lang="en-US" sz="4999" dirty="0">
                <a:solidFill>
                  <a:srgbClr val="923030"/>
                </a:solidFill>
                <a:latin typeface="Cinzel Decorative"/>
                <a:ea typeface="Cinzel Decorative"/>
                <a:cs typeface="Cinzel Decorative"/>
                <a:sym typeface="Cinzel Decorative"/>
              </a:rPr>
              <a:t>SEMI –SUPERVISED</a:t>
            </a:r>
          </a:p>
          <a:p>
            <a:pPr marL="0" lvl="0" indent="0" algn="ctr">
              <a:lnSpc>
                <a:spcPts val="7349"/>
              </a:lnSpc>
            </a:pPr>
            <a:r>
              <a:rPr lang="en-US" sz="4999" dirty="0">
                <a:solidFill>
                  <a:srgbClr val="923030"/>
                </a:solidFill>
                <a:latin typeface="Cinzel Decorative"/>
                <a:ea typeface="Cinzel Decorative"/>
                <a:cs typeface="Cinzel Decorative"/>
                <a:sym typeface="Cinzel Decorative"/>
              </a:rPr>
              <a:t> LEARNING</a:t>
            </a:r>
          </a:p>
        </p:txBody>
      </p:sp>
      <p:sp>
        <p:nvSpPr>
          <p:cNvPr id="20" name="TextBox 20"/>
          <p:cNvSpPr txBox="1"/>
          <p:nvPr/>
        </p:nvSpPr>
        <p:spPr>
          <a:xfrm>
            <a:off x="2743200" y="857617"/>
            <a:ext cx="13697094" cy="1259960"/>
          </a:xfrm>
          <a:prstGeom prst="rect">
            <a:avLst/>
          </a:prstGeom>
        </p:spPr>
        <p:txBody>
          <a:bodyPr wrap="square" lIns="0" tIns="0" rIns="0" bIns="0" rtlCol="0" anchor="t">
            <a:spAutoFit/>
          </a:bodyPr>
          <a:lstStyle/>
          <a:p>
            <a:pPr marL="0" lvl="0" indent="0" algn="ctr">
              <a:lnSpc>
                <a:spcPts val="10290"/>
              </a:lnSpc>
              <a:spcBef>
                <a:spcPct val="0"/>
              </a:spcBef>
            </a:pPr>
            <a:r>
              <a:rPr lang="en-US" sz="6000" dirty="0">
                <a:solidFill>
                  <a:srgbClr val="923030"/>
                </a:solidFill>
                <a:latin typeface="Cinzel Decorative"/>
                <a:ea typeface="Cinzel Decorative"/>
                <a:cs typeface="Cinzel Decorative"/>
                <a:sym typeface="Cinzel Decorative"/>
              </a:rPr>
              <a:t>TYPES OF ML   ALGORITHMS</a:t>
            </a:r>
          </a:p>
        </p:txBody>
      </p:sp>
      <p:sp>
        <p:nvSpPr>
          <p:cNvPr id="8" name="Freeform 18">
            <a:extLst>
              <a:ext uri="{FF2B5EF4-FFF2-40B4-BE49-F238E27FC236}">
                <a16:creationId xmlns:a16="http://schemas.microsoft.com/office/drawing/2014/main" id="{71D40D34-541A-72F0-36A1-1FDEEE8C56D9}"/>
              </a:ext>
            </a:extLst>
          </p:cNvPr>
          <p:cNvSpPr/>
          <p:nvPr/>
        </p:nvSpPr>
        <p:spPr>
          <a:xfrm>
            <a:off x="7225548" y="5819209"/>
            <a:ext cx="3089527" cy="4114800"/>
          </a:xfrm>
          <a:custGeom>
            <a:avLst/>
            <a:gdLst/>
            <a:ahLst/>
            <a:cxnLst/>
            <a:rect l="l" t="t" r="r" b="b"/>
            <a:pathLst>
              <a:path w="3089527" h="4114800">
                <a:moveTo>
                  <a:pt x="0" y="0"/>
                </a:moveTo>
                <a:lnTo>
                  <a:pt x="3089526" y="0"/>
                </a:lnTo>
                <a:lnTo>
                  <a:pt x="308952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AFC2175CF74EC4B9DCCD6DAA6FBC57C" ma:contentTypeVersion="16" ma:contentTypeDescription="Create a new document." ma:contentTypeScope="" ma:versionID="19eb2a25407b6a503582932a92810955">
  <xsd:schema xmlns:xsd="http://www.w3.org/2001/XMLSchema" xmlns:xs="http://www.w3.org/2001/XMLSchema" xmlns:p="http://schemas.microsoft.com/office/2006/metadata/properties" xmlns:ns3="816e48f2-0780-49b1-aec9-30038736991b" xmlns:ns4="de36779d-607c-4abe-8acf-2ca5b602cb92" targetNamespace="http://schemas.microsoft.com/office/2006/metadata/properties" ma:root="true" ma:fieldsID="18783a99ec28d1288f67a2b03bef8b66" ns3:_="" ns4:_="">
    <xsd:import namespace="816e48f2-0780-49b1-aec9-30038736991b"/>
    <xsd:import namespace="de36779d-607c-4abe-8acf-2ca5b602cb92"/>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SystemTags" minOccurs="0"/>
                <xsd:element ref="ns3:MediaServiceLocation" minOccurs="0"/>
                <xsd:element ref="ns3:MediaLengthInSeconds" minOccurs="0"/>
                <xsd:element ref="ns3:_activity" minOccurs="0"/>
                <xsd:element ref="ns4:SharedWithUsers" minOccurs="0"/>
                <xsd:element ref="ns4:SharedWithDetails" minOccurs="0"/>
                <xsd:element ref="ns4:SharingHintHash"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6e48f2-0780-49b1-aec9-3003873699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Location" ma:index="17" nillable="true" ma:displayName="Location" ma:indexed="true"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e36779d-607c-4abe-8acf-2ca5b602cb92"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element name="SharingHintHash" ma:index="2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816e48f2-0780-49b1-aec9-30038736991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E86F9A-4266-46A1-BC59-658FC8DE82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16e48f2-0780-49b1-aec9-30038736991b"/>
    <ds:schemaRef ds:uri="de36779d-607c-4abe-8acf-2ca5b602cb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44409B-FCD5-41B1-B32A-72016A2562E9}">
  <ds:schemaRefs>
    <ds:schemaRef ds:uri="http://schemas.microsoft.com/office/2006/metadata/properties"/>
    <ds:schemaRef ds:uri="de36779d-607c-4abe-8acf-2ca5b602cb92"/>
    <ds:schemaRef ds:uri="http://purl.org/dc/terms/"/>
    <ds:schemaRef ds:uri="816e48f2-0780-49b1-aec9-30038736991b"/>
    <ds:schemaRef ds:uri="http://schemas.microsoft.com/office/2006/documentManagement/types"/>
    <ds:schemaRef ds:uri="http://purl.org/dc/dcmitype/"/>
    <ds:schemaRef ds:uri="http://schemas.openxmlformats.org/package/2006/metadata/core-properties"/>
    <ds:schemaRef ds:uri="http://schemas.microsoft.com/office/infopath/2007/PartnerControls"/>
    <ds:schemaRef ds:uri="http://www.w3.org/XML/1998/namespace"/>
    <ds:schemaRef ds:uri="http://purl.org/dc/elements/1.1/"/>
  </ds:schemaRefs>
</ds:datastoreItem>
</file>

<file path=customXml/itemProps3.xml><?xml version="1.0" encoding="utf-8"?>
<ds:datastoreItem xmlns:ds="http://schemas.openxmlformats.org/officeDocument/2006/customXml" ds:itemID="{137F0553-2D99-43A1-9073-DE3A753B1BF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720</TotalTime>
  <Words>2029</Words>
  <Application>Microsoft Office PowerPoint</Application>
  <PresentationFormat>Custom</PresentationFormat>
  <Paragraphs>217</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Cinzel Decorative</vt:lpstr>
      <vt:lpstr>Calibri</vt:lpstr>
      <vt:lpstr>Georgia</vt:lpstr>
      <vt:lpstr>Circe Bold</vt:lpstr>
      <vt:lpstr>Ink Free</vt:lpstr>
      <vt:lpstr>Cavolini</vt:lpstr>
      <vt:lpstr>Circe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Elegant Vintage Illustrative Wine Tasting Catalog</dc:title>
  <dc:creator>Nitro</dc:creator>
  <cp:lastModifiedBy>Apekshya Adhikari</cp:lastModifiedBy>
  <cp:revision>5</cp:revision>
  <dcterms:created xsi:type="dcterms:W3CDTF">2006-08-16T00:00:00Z</dcterms:created>
  <dcterms:modified xsi:type="dcterms:W3CDTF">2025-06-15T12:14:28Z</dcterms:modified>
  <dc:identifier>DAGc0a-HKmU</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0x0101007AFC2175CF74EC4B9DCCD6DAA6FBC57C</vt:lpwstr>
  </property>
</Properties>
</file>